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8" name="Shape 128"/>
          <p:cNvSpPr/>
          <p:nvPr>
            <p:ph type="sldImg"/>
          </p:nvPr>
        </p:nvSpPr>
        <p:spPr>
          <a:xfrm>
            <a:off x="1143000" y="685800"/>
            <a:ext cx="4572000" cy="3429000"/>
          </a:xfrm>
          <a:prstGeom prst="rect">
            <a:avLst/>
          </a:prstGeom>
        </p:spPr>
        <p:txBody>
          <a:bodyPr/>
          <a:lstStyle/>
          <a:p>
            <a:pPr/>
          </a:p>
        </p:txBody>
      </p:sp>
      <p:sp>
        <p:nvSpPr>
          <p:cNvPr id="129" name="Shape 1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amp;サブタイトル">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タイトルテキスト"/>
          <p:cNvSpPr txBox="1"/>
          <p:nvPr>
            <p:ph type="title"/>
          </p:nvPr>
        </p:nvSpPr>
        <p:spPr>
          <a:xfrm>
            <a:off x="1219200" y="2946400"/>
            <a:ext cx="21958300" cy="4089400"/>
          </a:xfrm>
          <a:prstGeom prst="rect">
            <a:avLst/>
          </a:prstGeom>
        </p:spPr>
        <p:txBody>
          <a:bodyPr anchor="b"/>
          <a:lstStyle>
            <a:lvl1pPr algn="ctr">
              <a:defRPr>
                <a:solidFill>
                  <a:srgbClr val="546056"/>
                </a:solidFill>
              </a:defRPr>
            </a:lvl1pPr>
          </a:lstStyle>
          <a:p>
            <a:pPr/>
            <a:r>
              <a:t>タイトルテキスト</a:t>
            </a:r>
          </a:p>
        </p:txBody>
      </p:sp>
      <p:sp>
        <p:nvSpPr>
          <p:cNvPr id="12" name="本文レベル1…"/>
          <p:cNvSpPr txBox="1"/>
          <p:nvPr>
            <p:ph type="body" sz="quarter" idx="1"/>
          </p:nvPr>
        </p:nvSpPr>
        <p:spPr>
          <a:xfrm>
            <a:off x="1219200" y="7327900"/>
            <a:ext cx="21958300" cy="19685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5" name="白いキャンバス上の焙煎されたコーヒー豆のクローズアップ"/>
          <p:cNvSpPr/>
          <p:nvPr>
            <p:ph type="pic" sz="half" idx="21"/>
          </p:nvPr>
        </p:nvSpPr>
        <p:spPr>
          <a:xfrm>
            <a:off x="11723140" y="6570950"/>
            <a:ext cx="11849101" cy="7845798"/>
          </a:xfrm>
          <a:prstGeom prst="rect">
            <a:avLst/>
          </a:prstGeom>
          <a:ln w="9525">
            <a:round/>
          </a:ln>
        </p:spPr>
        <p:txBody>
          <a:bodyPr lIns="91439" tIns="45719" rIns="91439" bIns="45719" anchor="t">
            <a:noAutofit/>
          </a:bodyPr>
          <a:lstStyle/>
          <a:p>
            <a:pPr/>
          </a:p>
        </p:txBody>
      </p:sp>
      <p:sp>
        <p:nvSpPr>
          <p:cNvPr id="96" name="白いマグのラテアートのクローズアップ"/>
          <p:cNvSpPr/>
          <p:nvPr>
            <p:ph type="pic" sz="half" idx="22"/>
          </p:nvPr>
        </p:nvSpPr>
        <p:spPr>
          <a:xfrm>
            <a:off x="12224066" y="-483729"/>
            <a:ext cx="11569701" cy="7727418"/>
          </a:xfrm>
          <a:prstGeom prst="rect">
            <a:avLst/>
          </a:prstGeom>
          <a:ln w="9525">
            <a:round/>
          </a:ln>
        </p:spPr>
        <p:txBody>
          <a:bodyPr lIns="91439" tIns="45719" rIns="91439" bIns="45719" anchor="t">
            <a:noAutofit/>
          </a:bodyPr>
          <a:lstStyle/>
          <a:p>
            <a:pPr/>
          </a:p>
        </p:txBody>
      </p:sp>
      <p:sp>
        <p:nvSpPr>
          <p:cNvPr id="97" name="エスプレッソメーカーから注がれているダブルショットのエスプレッソのクローズアップ"/>
          <p:cNvSpPr/>
          <p:nvPr>
            <p:ph type="pic" idx="23"/>
          </p:nvPr>
        </p:nvSpPr>
        <p:spPr>
          <a:xfrm>
            <a:off x="660400" y="-3810000"/>
            <a:ext cx="12005733" cy="18008600"/>
          </a:xfrm>
          <a:prstGeom prst="rect">
            <a:avLst/>
          </a:prstGeom>
          <a:ln w="9525">
            <a:round/>
          </a:ln>
        </p:spPr>
        <p:txBody>
          <a:bodyPr lIns="91439" tIns="45719" rIns="91439" bIns="45719" anchor="t">
            <a:noAutofit/>
          </a:bodyPr>
          <a:lstStyle/>
          <a:p>
            <a:pPr/>
          </a:p>
        </p:txBody>
      </p:sp>
      <p:sp>
        <p:nvSpPr>
          <p:cNvPr id="9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5" name="–Johnny Appleseed"/>
          <p:cNvSpPr txBox="1"/>
          <p:nvPr>
            <p:ph type="body" sz="quarter" idx="21"/>
          </p:nvPr>
        </p:nvSpPr>
        <p:spPr>
          <a:xfrm>
            <a:off x="3835400" y="9334500"/>
            <a:ext cx="16687800" cy="838200"/>
          </a:xfrm>
          <a:prstGeom prst="rect">
            <a:avLst/>
          </a:prstGeom>
        </p:spPr>
        <p:txBody>
          <a:bodyPr anchor="t">
            <a:spAutoFit/>
          </a:bodyPr>
          <a:lstStyle>
            <a:lvl1pPr marL="0" indent="0" algn="ctr">
              <a:spcBef>
                <a:spcPts val="0"/>
              </a:spcBef>
              <a:buSzTx/>
              <a:buNone/>
              <a:defRPr i="1" sz="4400"/>
            </a:lvl1pPr>
          </a:lstStyle>
          <a:p>
            <a:pPr/>
            <a:r>
              <a:t>–Johnny Appleseed</a:t>
            </a:r>
          </a:p>
        </p:txBody>
      </p:sp>
      <p:sp>
        <p:nvSpPr>
          <p:cNvPr id="106" name="“ここに引用を入力してください”"/>
          <p:cNvSpPr txBox="1"/>
          <p:nvPr>
            <p:ph type="body" sz="quarter" idx="22"/>
          </p:nvPr>
        </p:nvSpPr>
        <p:spPr>
          <a:xfrm>
            <a:off x="3835400" y="5924550"/>
            <a:ext cx="16687800" cy="1104900"/>
          </a:xfrm>
          <a:prstGeom prst="rect">
            <a:avLst/>
          </a:prstGeom>
        </p:spPr>
        <p:txBody>
          <a:bodyPr>
            <a:spAutoFit/>
          </a:bodyPr>
          <a:lstStyle>
            <a:lvl1pPr marL="0" indent="0" algn="ctr">
              <a:spcBef>
                <a:spcPts val="3400"/>
              </a:spcBef>
              <a:buSzTx/>
              <a:buNone/>
            </a:lvl1pPr>
          </a:lstStyle>
          <a:p>
            <a:pPr/>
            <a:r>
              <a:t>“ここに引用を入力してください”</a:t>
            </a:r>
          </a:p>
        </p:txBody>
      </p:sp>
      <p:sp>
        <p:nvSpPr>
          <p:cNvPr id="10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白いマグのラテアートのクローズアップ"/>
          <p:cNvSpPr/>
          <p:nvPr>
            <p:ph type="pic" idx="21"/>
          </p:nvPr>
        </p:nvSpPr>
        <p:spPr>
          <a:xfrm>
            <a:off x="-2298700" y="-1143000"/>
            <a:ext cx="27432000" cy="16827500"/>
          </a:xfrm>
          <a:prstGeom prst="rect">
            <a:avLst/>
          </a:prstGeom>
        </p:spPr>
        <p:txBody>
          <a:bodyPr lIns="91439" tIns="45719" rIns="91439" bIns="45719" anchor="t">
            <a:noAutofit/>
          </a:bodyPr>
          <a:lstStyle/>
          <a:p>
            <a:pPr/>
          </a:p>
        </p:txBody>
      </p:sp>
      <p:sp>
        <p:nvSpPr>
          <p:cNvPr id="11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代替）">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エスプレッソメーカーから注がれているダブルショットのエスプレッソのクローズアップ"/>
          <p:cNvSpPr/>
          <p:nvPr>
            <p:ph type="pic" sz="half" idx="21"/>
          </p:nvPr>
        </p:nvSpPr>
        <p:spPr>
          <a:xfrm>
            <a:off x="8331200" y="-647700"/>
            <a:ext cx="7797800" cy="11696700"/>
          </a:xfrm>
          <a:prstGeom prst="rect">
            <a:avLst/>
          </a:prstGeom>
          <a:ln w="9525">
            <a:round/>
          </a:ln>
        </p:spPr>
        <p:txBody>
          <a:bodyPr lIns="91439" tIns="45719" rIns="91439" bIns="45719" anchor="t">
            <a:noAutofit/>
          </a:bodyPr>
          <a:lstStyle/>
          <a:p>
            <a:pPr/>
          </a:p>
        </p:txBody>
      </p:sp>
      <p:sp>
        <p:nvSpPr>
          <p:cNvPr id="21" name="白いマグのラテアートのクローズアップ"/>
          <p:cNvSpPr/>
          <p:nvPr>
            <p:ph type="pic" idx="22"/>
          </p:nvPr>
        </p:nvSpPr>
        <p:spPr>
          <a:xfrm>
            <a:off x="10388141" y="-774700"/>
            <a:ext cx="15839321" cy="10579102"/>
          </a:xfrm>
          <a:prstGeom prst="rect">
            <a:avLst/>
          </a:prstGeom>
          <a:ln w="9525">
            <a:round/>
          </a:ln>
        </p:spPr>
        <p:txBody>
          <a:bodyPr lIns="91439" tIns="45719" rIns="91439" bIns="45719" anchor="t">
            <a:noAutofit/>
          </a:bodyPr>
          <a:lstStyle/>
          <a:p>
            <a:pPr/>
          </a:p>
        </p:txBody>
      </p:sp>
      <p:sp>
        <p:nvSpPr>
          <p:cNvPr id="22" name="焙煎されたコーヒー豆のクローズアップ"/>
          <p:cNvSpPr/>
          <p:nvPr>
            <p:ph type="pic" sz="half" idx="23"/>
          </p:nvPr>
        </p:nvSpPr>
        <p:spPr>
          <a:xfrm>
            <a:off x="533400" y="-889000"/>
            <a:ext cx="7797800" cy="11650133"/>
          </a:xfrm>
          <a:prstGeom prst="rect">
            <a:avLst/>
          </a:prstGeom>
          <a:ln w="9525">
            <a:round/>
          </a:ln>
        </p:spPr>
        <p:txBody>
          <a:bodyPr lIns="91439" tIns="45719" rIns="91439" bIns="45719" anchor="t">
            <a:noAutofit/>
          </a:bodyPr>
          <a:lstStyle/>
          <a:p>
            <a:pPr/>
          </a:p>
        </p:txBody>
      </p:sp>
      <p:sp>
        <p:nvSpPr>
          <p:cNvPr id="23" name="タイトルテキスト"/>
          <p:cNvSpPr txBox="1"/>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タイトルテキスト</a:t>
            </a:r>
          </a:p>
        </p:txBody>
      </p:sp>
      <p:sp>
        <p:nvSpPr>
          <p:cNvPr id="24" name="本文レベル1…"/>
          <p:cNvSpPr txBox="1"/>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2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横長）">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焙煎されたコーヒー豆を容器からすくっている金属製スクープのクローズアップ"/>
          <p:cNvSpPr/>
          <p:nvPr>
            <p:ph type="pic" idx="21"/>
          </p:nvPr>
        </p:nvSpPr>
        <p:spPr>
          <a:xfrm>
            <a:off x="508000" y="-1244600"/>
            <a:ext cx="23368472" cy="11430000"/>
          </a:xfrm>
          <a:prstGeom prst="rect">
            <a:avLst/>
          </a:prstGeom>
          <a:ln w="9525">
            <a:round/>
          </a:ln>
        </p:spPr>
        <p:txBody>
          <a:bodyPr lIns="91439" tIns="45719" rIns="91439" bIns="45719" anchor="t">
            <a:noAutofit/>
          </a:bodyPr>
          <a:lstStyle/>
          <a:p>
            <a:pPr/>
          </a:p>
        </p:txBody>
      </p:sp>
      <p:sp>
        <p:nvSpPr>
          <p:cNvPr id="33" name="タイトルテキスト"/>
          <p:cNvSpPr txBox="1"/>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タイトルテキスト</a:t>
            </a:r>
          </a:p>
        </p:txBody>
      </p:sp>
      <p:sp>
        <p:nvSpPr>
          <p:cNvPr id="34" name="本文レベル1…"/>
          <p:cNvSpPr txBox="1"/>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3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中央）">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 name="タイトルテキスト"/>
          <p:cNvSpPr txBox="1"/>
          <p:nvPr>
            <p:ph type="title"/>
          </p:nvPr>
        </p:nvSpPr>
        <p:spPr>
          <a:xfrm>
            <a:off x="1219200" y="4762500"/>
            <a:ext cx="21958300" cy="4165600"/>
          </a:xfrm>
          <a:prstGeom prst="rect">
            <a:avLst/>
          </a:prstGeom>
        </p:spPr>
        <p:txBody>
          <a:bodyPr/>
          <a:lstStyle>
            <a:lvl1pPr algn="ctr">
              <a:defRPr>
                <a:solidFill>
                  <a:srgbClr val="546056"/>
                </a:solidFill>
              </a:defRPr>
            </a:lvl1pPr>
          </a:lstStyle>
          <a:p>
            <a:pPr/>
            <a:r>
              <a:t>タイトルテキスト</a:t>
            </a:r>
          </a:p>
        </p:txBody>
      </p:sp>
      <p:sp>
        <p:nvSpPr>
          <p:cNvPr id="4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縦長）">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エスプレッソメーカーから注がれているダブルショットのエスプレッソのクローズアップ"/>
          <p:cNvSpPr/>
          <p:nvPr>
            <p:ph type="pic" sz="half" idx="21"/>
          </p:nvPr>
        </p:nvSpPr>
        <p:spPr>
          <a:xfrm>
            <a:off x="14871700" y="209550"/>
            <a:ext cx="8585200" cy="12877800"/>
          </a:xfrm>
          <a:prstGeom prst="rect">
            <a:avLst/>
          </a:prstGeom>
          <a:ln w="9525">
            <a:round/>
          </a:ln>
        </p:spPr>
        <p:txBody>
          <a:bodyPr lIns="91439" tIns="45719" rIns="91439" bIns="45719" anchor="t">
            <a:noAutofit/>
          </a:bodyPr>
          <a:lstStyle/>
          <a:p>
            <a:pPr/>
          </a:p>
        </p:txBody>
      </p:sp>
      <p:sp>
        <p:nvSpPr>
          <p:cNvPr id="51" name="タイトルテキスト"/>
          <p:cNvSpPr txBox="1"/>
          <p:nvPr>
            <p:ph type="title"/>
          </p:nvPr>
        </p:nvSpPr>
        <p:spPr>
          <a:xfrm>
            <a:off x="1219200" y="2336800"/>
            <a:ext cx="13487400" cy="4914900"/>
          </a:xfrm>
          <a:prstGeom prst="rect">
            <a:avLst/>
          </a:prstGeom>
        </p:spPr>
        <p:txBody>
          <a:bodyPr anchor="b"/>
          <a:lstStyle>
            <a:lvl1pPr algn="ctr">
              <a:defRPr>
                <a:solidFill>
                  <a:srgbClr val="546056"/>
                </a:solidFill>
              </a:defRPr>
            </a:lvl1pPr>
          </a:lstStyle>
          <a:p>
            <a:pPr/>
            <a:r>
              <a:t>タイトルテキスト</a:t>
            </a:r>
          </a:p>
        </p:txBody>
      </p:sp>
      <p:sp>
        <p:nvSpPr>
          <p:cNvPr id="52" name="本文レベル1…"/>
          <p:cNvSpPr txBox="1"/>
          <p:nvPr>
            <p:ph type="body" sz="half" idx="1"/>
          </p:nvPr>
        </p:nvSpPr>
        <p:spPr>
          <a:xfrm>
            <a:off x="1219200" y="7607300"/>
            <a:ext cx="13487400" cy="50546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5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上）">
    <p:spTree>
      <p:nvGrpSpPr>
        <p:cNvPr id="1" name=""/>
        <p:cNvGrpSpPr/>
        <p:nvPr/>
      </p:nvGrpSpPr>
      <p:grpSpPr>
        <a:xfrm>
          <a:off x="0" y="0"/>
          <a:ext cx="0" cy="0"/>
          <a:chOff x="0" y="0"/>
          <a:chExt cx="0" cy="0"/>
        </a:xfrm>
      </p:grpSpPr>
      <p:sp>
        <p:nvSpPr>
          <p:cNvPr id="60" name="タイトルテキスト"/>
          <p:cNvSpPr txBox="1"/>
          <p:nvPr>
            <p:ph type="title"/>
          </p:nvPr>
        </p:nvSpPr>
        <p:spPr>
          <a:prstGeom prst="rect">
            <a:avLst/>
          </a:prstGeom>
        </p:spPr>
        <p:txBody>
          <a:bodyPr/>
          <a:lstStyle/>
          <a:p>
            <a:pPr/>
            <a:r>
              <a:t>タイトルテキスト</a:t>
            </a:r>
          </a:p>
        </p:txBody>
      </p:sp>
      <p:sp>
        <p:nvSpPr>
          <p:cNvPr id="6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68" name="タイトルテキスト"/>
          <p:cNvSpPr txBox="1"/>
          <p:nvPr>
            <p:ph type="title"/>
          </p:nvPr>
        </p:nvSpPr>
        <p:spPr>
          <a:prstGeom prst="rect">
            <a:avLst/>
          </a:prstGeom>
        </p:spPr>
        <p:txBody>
          <a:bodyPr/>
          <a:lstStyle/>
          <a:p>
            <a:pPr/>
            <a:r>
              <a:t>タイトルテキスト</a:t>
            </a:r>
          </a:p>
        </p:txBody>
      </p:sp>
      <p:sp>
        <p:nvSpPr>
          <p:cNvPr id="69" name="本文レベル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本文レベル1</a:t>
            </a:r>
          </a:p>
          <a:p>
            <a:pPr lvl="1"/>
            <a:r>
              <a:t>本文レベル2</a:t>
            </a:r>
          </a:p>
          <a:p>
            <a:pPr lvl="2"/>
            <a:r>
              <a:t>本文レベル3</a:t>
            </a:r>
          </a:p>
          <a:p>
            <a:pPr lvl="3"/>
            <a:r>
              <a:t>本文レベル4</a:t>
            </a:r>
          </a:p>
          <a:p>
            <a:pPr lvl="4"/>
            <a:r>
              <a:t>本文レベル5</a:t>
            </a:r>
          </a:p>
        </p:txBody>
      </p:sp>
      <p:sp>
        <p:nvSpPr>
          <p:cNvPr id="7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77" name="エスプレッソメーカーから注がれているダブルショットのエスプレッソのクローズアップ"/>
          <p:cNvSpPr/>
          <p:nvPr>
            <p:ph type="pic" sz="half" idx="21"/>
          </p:nvPr>
        </p:nvSpPr>
        <p:spPr>
          <a:xfrm>
            <a:off x="15506700" y="2260600"/>
            <a:ext cx="7988300" cy="11982450"/>
          </a:xfrm>
          <a:prstGeom prst="rect">
            <a:avLst/>
          </a:prstGeom>
          <a:ln w="9525">
            <a:round/>
          </a:ln>
        </p:spPr>
        <p:txBody>
          <a:bodyPr lIns="91439" tIns="45719" rIns="91439" bIns="45719" anchor="t">
            <a:noAutofit/>
          </a:bodyPr>
          <a:lstStyle/>
          <a:p>
            <a:pPr/>
          </a:p>
        </p:txBody>
      </p:sp>
      <p:sp>
        <p:nvSpPr>
          <p:cNvPr id="78" name="タイトルテキスト"/>
          <p:cNvSpPr txBox="1"/>
          <p:nvPr>
            <p:ph type="title"/>
          </p:nvPr>
        </p:nvSpPr>
        <p:spPr>
          <a:prstGeom prst="rect">
            <a:avLst/>
          </a:prstGeom>
        </p:spPr>
        <p:txBody>
          <a:bodyPr/>
          <a:lstStyle/>
          <a:p>
            <a:pPr/>
            <a:r>
              <a:t>タイトルテキスト</a:t>
            </a:r>
          </a:p>
        </p:txBody>
      </p:sp>
      <p:sp>
        <p:nvSpPr>
          <p:cNvPr id="79" name="本文レベル1…"/>
          <p:cNvSpPr txBox="1"/>
          <p:nvPr>
            <p:ph type="body" sz="half" idx="1"/>
          </p:nvPr>
        </p:nvSpPr>
        <p:spPr>
          <a:xfrm>
            <a:off x="1219200" y="3695700"/>
            <a:ext cx="13512800" cy="9105900"/>
          </a:xfrm>
          <a:prstGeom prst="rect">
            <a:avLst/>
          </a:prstGeom>
        </p:spPr>
        <p:txBody>
          <a:bodyPr/>
          <a:lstStyle>
            <a:lvl1pPr marL="571500" indent="-571500">
              <a:lnSpc>
                <a:spcPct val="120000"/>
              </a:lnSpc>
              <a:spcBef>
                <a:spcPts val="3400"/>
              </a:spcBef>
              <a:buBlip>
                <a:blip r:embed="rId2"/>
              </a:buBlip>
              <a:defRPr sz="4400"/>
            </a:lvl1pPr>
            <a:lvl2pPr marL="1143000" indent="-571500">
              <a:lnSpc>
                <a:spcPct val="120000"/>
              </a:lnSpc>
              <a:spcBef>
                <a:spcPts val="3400"/>
              </a:spcBef>
              <a:buBlip>
                <a:blip r:embed="rId2"/>
              </a:buBlip>
              <a:defRPr sz="4400"/>
            </a:lvl2pPr>
            <a:lvl3pPr marL="1714500" indent="-571500">
              <a:lnSpc>
                <a:spcPct val="120000"/>
              </a:lnSpc>
              <a:spcBef>
                <a:spcPts val="3400"/>
              </a:spcBef>
              <a:buBlip>
                <a:blip r:embed="rId2"/>
              </a:buBlip>
              <a:defRPr sz="4400"/>
            </a:lvl3pPr>
            <a:lvl4pPr marL="2286000" indent="-571500">
              <a:lnSpc>
                <a:spcPct val="120000"/>
              </a:lnSpc>
              <a:spcBef>
                <a:spcPts val="3400"/>
              </a:spcBef>
              <a:buBlip>
                <a:blip r:embed="rId2"/>
              </a:buBlip>
              <a:defRPr sz="4400"/>
            </a:lvl4pPr>
            <a:lvl5pPr marL="2857500" indent="-571500">
              <a:lnSpc>
                <a:spcPct val="120000"/>
              </a:lnSpc>
              <a:spcBef>
                <a:spcPts val="3400"/>
              </a:spcBef>
              <a:buBlip>
                <a:blip r:embed="rId2"/>
              </a:buBlip>
              <a:defRPr sz="4400"/>
            </a:lvl5pPr>
          </a:lstStyle>
          <a:p>
            <a:pPr/>
            <a:r>
              <a:t>本文レベル1</a:t>
            </a:r>
          </a:p>
          <a:p>
            <a:pPr lvl="1"/>
            <a:r>
              <a:t>本文レベル2</a:t>
            </a:r>
          </a:p>
          <a:p>
            <a:pPr lvl="2"/>
            <a:r>
              <a:t>本文レベル3</a:t>
            </a:r>
          </a:p>
          <a:p>
            <a:pPr lvl="3"/>
            <a:r>
              <a:t>本文レベル4</a:t>
            </a:r>
          </a:p>
          <a:p>
            <a:pPr lvl="4"/>
            <a:r>
              <a:t>本文レベル5</a:t>
            </a:r>
          </a:p>
        </p:txBody>
      </p:sp>
      <p:sp>
        <p:nvSpPr>
          <p:cNvPr id="8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本文レベル1…"/>
          <p:cNvSpPr txBox="1"/>
          <p:nvPr>
            <p:ph type="body" idx="1"/>
          </p:nvPr>
        </p:nvSpPr>
        <p:spPr>
          <a:xfrm>
            <a:off x="1219200" y="914400"/>
            <a:ext cx="21958300" cy="118999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本文レベル1</a:t>
            </a:r>
          </a:p>
          <a:p>
            <a:pPr lvl="1"/>
            <a:r>
              <a:t>本文レベル2</a:t>
            </a:r>
          </a:p>
          <a:p>
            <a:pPr lvl="2"/>
            <a:r>
              <a:t>本文レベル3</a:t>
            </a:r>
          </a:p>
          <a:p>
            <a:pPr lvl="3"/>
            <a:r>
              <a:t>本文レベル4</a:t>
            </a:r>
          </a:p>
          <a:p>
            <a:pPr lvl="4"/>
            <a:r>
              <a:t>本文レベル5</a:t>
            </a:r>
          </a:p>
        </p:txBody>
      </p:sp>
      <p:sp>
        <p:nvSpPr>
          <p:cNvPr id="8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1219200" y="215900"/>
            <a:ext cx="21958300" cy="276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タイトルテキスト</a:t>
            </a:r>
          </a:p>
        </p:txBody>
      </p:sp>
      <p:sp>
        <p:nvSpPr>
          <p:cNvPr id="3" name="本文レベル1…"/>
          <p:cNvSpPr txBox="1"/>
          <p:nvPr>
            <p:ph type="body" idx="1"/>
          </p:nvPr>
        </p:nvSpPr>
        <p:spPr>
          <a:xfrm>
            <a:off x="1219200" y="3695700"/>
            <a:ext cx="21958300" cy="910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11976100" y="13220700"/>
            <a:ext cx="419100" cy="508000"/>
          </a:xfrm>
          <a:prstGeom prst="rect">
            <a:avLst/>
          </a:prstGeom>
          <a:ln w="12700">
            <a:miter lim="400000"/>
          </a:ln>
        </p:spPr>
        <p:txBody>
          <a:bodyPr wrap="none" lIns="50800" tIns="50800" rIns="50800" bIns="50800" anchor="b">
            <a:spAutoFit/>
          </a:bodyPr>
          <a:lstStyle>
            <a:lvl1pPr>
              <a:defRPr sz="2400">
                <a:solidFill>
                  <a:srgbClr val="FFFFFF">
                    <a:alpha val="95000"/>
                  </a:srgb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1pPr>
      <a:lvl2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2pPr>
      <a:lvl3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3pPr>
      <a:lvl4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4pPr>
      <a:lvl5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5pPr>
      <a:lvl6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6pPr>
      <a:lvl7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7pPr>
      <a:lvl8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8pPr>
      <a:lvl9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9pPr>
    </p:titleStyle>
    <p:bodyStyle>
      <a:lvl1pPr marL="7493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1pPr>
      <a:lvl2pPr marL="14986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2pPr>
      <a:lvl3pPr marL="22479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3pPr>
      <a:lvl4pPr marL="29972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4pPr>
      <a:lvl5pPr marL="37465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5pPr>
      <a:lvl6pPr marL="44958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6pPr>
      <a:lvl7pPr marL="52451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7pPr>
      <a:lvl8pPr marL="59944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8pPr>
      <a:lvl9pPr marL="67437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1pPr>
      <a:lvl2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2pPr>
      <a:lvl3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3pPr>
      <a:lvl4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4pPr>
      <a:lvl5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5pPr>
      <a:lvl6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6pPr>
      <a:lvl7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7pPr>
      <a:lvl8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8pPr>
      <a:lvl9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9.png"/><Relationship Id="rId4" Type="http://schemas.openxmlformats.org/officeDocument/2006/relationships/image" Target="../media/image4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2.png"/><Relationship Id="rId4" Type="http://schemas.openxmlformats.org/officeDocument/2006/relationships/image" Target="../media/image4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openxmlformats.org/officeDocument/2006/relationships/image" Target="../media/image4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openxmlformats.org/officeDocument/2006/relationships/image" Target="../media/image4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5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hyperlink" Target="https://github.com/cintamupalsu/facedemoimages" TargetMode="External"/><Relationship Id="rId4" Type="http://schemas.openxmlformats.org/officeDocument/2006/relationships/image" Target="../media/image6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7.png"/><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4.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8318500" y="482600"/>
            <a:ext cx="7772400" cy="8915400"/>
          </a:xfrm>
          <a:prstGeom prst="rect">
            <a:avLst/>
          </a:prstGeom>
        </p:spPr>
      </p:pic>
      <p:pic>
        <p:nvPicPr>
          <p:cNvPr id="132" name="白いマグのラテアートのクローズアップ" descr="白いマグのラテアートのクローズアップ"/>
          <p:cNvPicPr>
            <a:picLocks noChangeAspect="0"/>
          </p:cNvPicPr>
          <p:nvPr>
            <p:ph type="pic" idx="22"/>
          </p:nvPr>
        </p:nvPicPr>
        <p:blipFill>
          <a:blip r:embed="rId3">
            <a:extLst/>
          </a:blip>
          <a:stretch>
            <a:fillRect/>
          </a:stretch>
        </p:blipFill>
        <p:spPr>
          <a:xfrm>
            <a:off x="16116300" y="482600"/>
            <a:ext cx="7772400" cy="8915400"/>
          </a:xfrm>
          <a:prstGeom prst="rect">
            <a:avLst/>
          </a:prstGeom>
        </p:spPr>
      </p:pic>
      <p:pic>
        <p:nvPicPr>
          <p:cNvPr id="133" name="焙煎されたコーヒー豆のクローズアップ" descr="焙煎されたコーヒー豆のクローズアップ"/>
          <p:cNvPicPr>
            <a:picLocks noChangeAspect="0"/>
          </p:cNvPicPr>
          <p:nvPr>
            <p:ph type="pic" idx="23"/>
          </p:nvPr>
        </p:nvPicPr>
        <p:blipFill>
          <a:blip r:embed="rId4">
            <a:extLst/>
          </a:blip>
          <a:stretch>
            <a:fillRect/>
          </a:stretch>
        </p:blipFill>
        <p:spPr>
          <a:xfrm>
            <a:off x="520700" y="482129"/>
            <a:ext cx="7772400" cy="8915401"/>
          </a:xfrm>
          <a:prstGeom prst="rect">
            <a:avLst/>
          </a:prstGeom>
        </p:spPr>
      </p:pic>
      <p:sp>
        <p:nvSpPr>
          <p:cNvPr id="134" name="Raspberry Pi勉強会"/>
          <p:cNvSpPr txBox="1"/>
          <p:nvPr>
            <p:ph type="title"/>
          </p:nvPr>
        </p:nvSpPr>
        <p:spPr>
          <a:prstGeom prst="rect">
            <a:avLst/>
          </a:prstGeom>
        </p:spPr>
        <p:txBody>
          <a:bodyPr/>
          <a:lstStyle/>
          <a:p>
            <a:pPr/>
            <a:r>
              <a:t>Raspberry Pi勉強会</a:t>
            </a:r>
          </a:p>
        </p:txBody>
      </p:sp>
      <p:sp>
        <p:nvSpPr>
          <p:cNvPr id="135" name="SBS情報システムのアリフ・マウラナ"/>
          <p:cNvSpPr txBox="1"/>
          <p:nvPr>
            <p:ph type="body" sz="quarter" idx="1"/>
          </p:nvPr>
        </p:nvSpPr>
        <p:spPr>
          <a:prstGeom prst="rect">
            <a:avLst/>
          </a:prstGeom>
        </p:spPr>
        <p:txBody>
          <a:bodyPr/>
          <a:lstStyle/>
          <a:p>
            <a:pPr/>
            <a:r>
              <a:t>SBS情報システムのアリフ・マウラナ</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ython 準備 3/3"/>
          <p:cNvSpPr txBox="1"/>
          <p:nvPr>
            <p:ph type="title"/>
          </p:nvPr>
        </p:nvSpPr>
        <p:spPr>
          <a:prstGeom prst="rect">
            <a:avLst/>
          </a:prstGeom>
        </p:spPr>
        <p:txBody>
          <a:bodyPr/>
          <a:lstStyle/>
          <a:p>
            <a:pPr/>
            <a:r>
              <a:t>Python 準備 3/3</a:t>
            </a:r>
          </a:p>
        </p:txBody>
      </p:sp>
      <p:sp>
        <p:nvSpPr>
          <p:cNvPr id="217" name="WindowsのPowerShellで確認…"/>
          <p:cNvSpPr txBox="1"/>
          <p:nvPr>
            <p:ph type="body" idx="1"/>
          </p:nvPr>
        </p:nvSpPr>
        <p:spPr>
          <a:prstGeom prst="rect">
            <a:avLst/>
          </a:prstGeom>
        </p:spPr>
        <p:txBody>
          <a:bodyPr anchor="t"/>
          <a:lstStyle/>
          <a:p>
            <a:pPr>
              <a:buBlip>
                <a:blip r:embed="rId2"/>
              </a:buBlip>
            </a:pPr>
            <a:r>
              <a:t>WindowsのPowerShellで確認</a:t>
            </a:r>
          </a:p>
          <a:p>
            <a:pPr>
              <a:buBlip>
                <a:blip r:embed="rId2"/>
              </a:buBlip>
            </a:pPr>
          </a:p>
          <a:p>
            <a:pPr>
              <a:buBlip>
                <a:blip r:embed="rId2"/>
              </a:buBlip>
            </a:pPr>
          </a:p>
          <a:p>
            <a:pPr>
              <a:buBlip>
                <a:blip r:embed="rId2"/>
              </a:buBlip>
            </a:pPr>
            <a:r>
              <a:t>複数pythonがインストールしたら、pyで最新pythonバーションを実行する</a:t>
            </a:r>
          </a:p>
        </p:txBody>
      </p:sp>
      <p:sp>
        <p:nvSpPr>
          <p:cNvPr id="218" name="quit()を書いてPythonを終了"/>
          <p:cNvSpPr txBox="1"/>
          <p:nvPr/>
        </p:nvSpPr>
        <p:spPr>
          <a:xfrm>
            <a:off x="15518700" y="12048628"/>
            <a:ext cx="7801643" cy="8510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latin typeface="Courier New"/>
                <a:ea typeface="Courier New"/>
                <a:cs typeface="Courier New"/>
                <a:sym typeface="Courier New"/>
              </a:rPr>
              <a:t>quit()</a:t>
            </a:r>
            <a:r>
              <a:t>を書いてPythonを終了</a:t>
            </a:r>
          </a:p>
        </p:txBody>
      </p:sp>
      <p:pic>
        <p:nvPicPr>
          <p:cNvPr id="219" name="スクリーンショット 2023-05-29 10.13.06.png" descr="スクリーンショット 2023-05-29 10.13.06.png"/>
          <p:cNvPicPr>
            <a:picLocks noChangeAspect="1"/>
          </p:cNvPicPr>
          <p:nvPr/>
        </p:nvPicPr>
        <p:blipFill>
          <a:blip r:embed="rId3">
            <a:extLst/>
          </a:blip>
          <a:stretch>
            <a:fillRect/>
          </a:stretch>
        </p:blipFill>
        <p:spPr>
          <a:xfrm>
            <a:off x="1941407" y="4931348"/>
            <a:ext cx="18820142" cy="4275232"/>
          </a:xfrm>
          <a:prstGeom prst="rect">
            <a:avLst/>
          </a:prstGeom>
          <a:ln w="12700">
            <a:miter lim="400000"/>
          </a:ln>
        </p:spPr>
      </p:pic>
      <p:pic>
        <p:nvPicPr>
          <p:cNvPr id="220" name="スクリーンショット 2023-05-29 10.24.02.png" descr="スクリーンショット 2023-05-29 10.24.02.png"/>
          <p:cNvPicPr>
            <a:picLocks noChangeAspect="1"/>
          </p:cNvPicPr>
          <p:nvPr/>
        </p:nvPicPr>
        <p:blipFill>
          <a:blip r:embed="rId4">
            <a:extLst/>
          </a:blip>
          <a:stretch>
            <a:fillRect/>
          </a:stretch>
        </p:blipFill>
        <p:spPr>
          <a:xfrm>
            <a:off x="6644762" y="10601082"/>
            <a:ext cx="8569490" cy="220863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ython Virtual Environment (1/2)"/>
          <p:cNvSpPr txBox="1"/>
          <p:nvPr>
            <p:ph type="title"/>
          </p:nvPr>
        </p:nvSpPr>
        <p:spPr>
          <a:prstGeom prst="rect">
            <a:avLst/>
          </a:prstGeom>
        </p:spPr>
        <p:txBody>
          <a:bodyPr/>
          <a:lstStyle/>
          <a:p>
            <a:pPr/>
            <a:r>
              <a:t>Python Virtual Environment (1/2)</a:t>
            </a:r>
          </a:p>
        </p:txBody>
      </p:sp>
      <p:sp>
        <p:nvSpPr>
          <p:cNvPr id="223" name="作業フォルダを準備、ターミナルで…"/>
          <p:cNvSpPr txBox="1"/>
          <p:nvPr>
            <p:ph type="body" idx="1"/>
          </p:nvPr>
        </p:nvSpPr>
        <p:spPr>
          <a:prstGeom prst="rect">
            <a:avLst/>
          </a:prstGeom>
        </p:spPr>
        <p:txBody>
          <a:bodyPr anchor="t"/>
          <a:lstStyle/>
          <a:p>
            <a:pPr marL="659383" indent="-659383" defTabSz="726440">
              <a:spcBef>
                <a:spcPts val="5100"/>
              </a:spcBef>
              <a:buBlip>
                <a:blip r:embed="rId2"/>
              </a:buBlip>
              <a:defRPr sz="5280"/>
            </a:pPr>
            <a:r>
              <a:t>作業フォルダを準備、ターミナルで</a:t>
            </a:r>
          </a:p>
          <a:p>
            <a:pPr marL="659383" indent="-659383" defTabSz="726440">
              <a:spcBef>
                <a:spcPts val="5100"/>
              </a:spcBef>
              <a:buBlip>
                <a:blip r:embed="rId2"/>
              </a:buBlip>
              <a:defRPr sz="5280"/>
            </a:pPr>
            <a:r>
              <a:t>◼️mkdir python　（こちらは作業フォルダーとなります）</a:t>
            </a:r>
          </a:p>
          <a:p>
            <a:pPr marL="659383" indent="-659383" defTabSz="726440">
              <a:spcBef>
                <a:spcPts val="5100"/>
              </a:spcBef>
              <a:buBlip>
                <a:blip r:embed="rId2"/>
              </a:buBlip>
              <a:defRPr sz="5280"/>
            </a:pPr>
            <a:r>
              <a:t>◼️cd python</a:t>
            </a:r>
          </a:p>
          <a:p>
            <a:pPr marL="659383" indent="-659383" defTabSz="726440">
              <a:spcBef>
                <a:spcPts val="5100"/>
              </a:spcBef>
              <a:buBlip>
                <a:blip r:embed="rId2"/>
              </a:buBlip>
              <a:defRPr sz="5280"/>
            </a:pPr>
            <a:r>
              <a:t>◼️dir </a:t>
            </a:r>
            <a:br/>
            <a:r>
              <a:t>空であることを確認してください。 </a:t>
            </a:r>
            <a:br/>
            <a:r>
              <a:t>ディレクトリの別の名前と場所を使用して、必要に応じて仮想環境を作成できます。</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Python Virtual Environment (2/2)"/>
          <p:cNvSpPr txBox="1"/>
          <p:nvPr>
            <p:ph type="title"/>
          </p:nvPr>
        </p:nvSpPr>
        <p:spPr>
          <a:prstGeom prst="rect">
            <a:avLst/>
          </a:prstGeom>
        </p:spPr>
        <p:txBody>
          <a:bodyPr/>
          <a:lstStyle/>
          <a:p>
            <a:pPr/>
            <a:r>
              <a:t>Python Virtual Environment (2/2)</a:t>
            </a:r>
          </a:p>
        </p:txBody>
      </p:sp>
      <p:sp>
        <p:nvSpPr>
          <p:cNvPr id="226" name="環境フォルダーを作成して設定します。 ◼️ python -m venv pyrasppi…"/>
          <p:cNvSpPr txBox="1"/>
          <p:nvPr>
            <p:ph type="body" idx="1"/>
          </p:nvPr>
        </p:nvSpPr>
        <p:spPr>
          <a:xfrm>
            <a:off x="1219200" y="3702050"/>
            <a:ext cx="21958300" cy="9105900"/>
          </a:xfrm>
          <a:prstGeom prst="rect">
            <a:avLst/>
          </a:prstGeom>
        </p:spPr>
        <p:txBody>
          <a:bodyPr/>
          <a:lstStyle/>
          <a:p>
            <a:pPr marL="412115" indent="-412115" defTabSz="454025">
              <a:spcBef>
                <a:spcPts val="3200"/>
              </a:spcBef>
              <a:buBlip>
                <a:blip r:embed="rId2"/>
              </a:buBlip>
              <a:defRPr sz="3300"/>
            </a:pPr>
            <a:r>
              <a:t>環境フォルダーを作成して設定します。</a:t>
            </a:r>
            <a:br/>
            <a:r>
              <a:t>◼️　</a:t>
            </a:r>
            <a:r>
              <a:rPr>
                <a:latin typeface="Courier New"/>
                <a:ea typeface="Courier New"/>
                <a:cs typeface="Courier New"/>
                <a:sym typeface="Courier New"/>
              </a:rPr>
              <a:t>python -m venv pyrasppi </a:t>
            </a:r>
          </a:p>
          <a:p>
            <a:pPr marL="412115" indent="-412115" defTabSz="454025">
              <a:spcBef>
                <a:spcPts val="3200"/>
              </a:spcBef>
              <a:buBlip>
                <a:blip r:embed="rId2"/>
              </a:buBlip>
              <a:defRPr sz="3300"/>
            </a:pPr>
            <a:r>
              <a:t>To activate (有効化)</a:t>
            </a:r>
            <a:br/>
            <a:r>
              <a:t>Raspberry PI / Windows : ◼️　</a:t>
            </a:r>
            <a:r>
              <a:rPr>
                <a:latin typeface="Courier New"/>
                <a:ea typeface="Courier New"/>
                <a:cs typeface="Courier New"/>
                <a:sym typeface="Courier New"/>
              </a:rPr>
              <a:t>pyrasppi/Scripts/activate</a:t>
            </a:r>
            <a:br/>
            <a:r>
              <a:t>Mac: ◼️　</a:t>
            </a:r>
            <a:r>
              <a:rPr>
                <a:latin typeface="Courier New"/>
                <a:ea typeface="Courier New"/>
                <a:cs typeface="Courier New"/>
                <a:sym typeface="Courier New"/>
              </a:rPr>
              <a:t>source pyrasppi/bin/activate</a:t>
            </a:r>
          </a:p>
          <a:p>
            <a:pPr marL="412115" indent="-412115" defTabSz="454025">
              <a:spcBef>
                <a:spcPts val="3200"/>
              </a:spcBef>
              <a:buBlip>
                <a:blip r:embed="rId2"/>
              </a:buBlip>
              <a:defRPr sz="3300"/>
            </a:pPr>
            <a:r>
              <a:t>Error❗️: Windows: ◼️　</a:t>
            </a:r>
            <a:r>
              <a:rPr>
                <a:latin typeface="Courier New"/>
                <a:ea typeface="Courier New"/>
                <a:cs typeface="Courier New"/>
                <a:sym typeface="Courier New"/>
              </a:rPr>
              <a:t>set-executionpolicy remotesigned -Scope CurrentUser</a:t>
            </a:r>
            <a:br/>
            <a:r>
              <a:t>“Yes to All”を選択します</a:t>
            </a:r>
            <a:br/>
            <a:r>
              <a:t>もし前の状況を戻したい場合：</a:t>
            </a:r>
            <a:br/>
            <a:r>
              <a:t>◼️　</a:t>
            </a:r>
            <a:r>
              <a:rPr>
                <a:latin typeface="Courier New"/>
                <a:ea typeface="Courier New"/>
                <a:cs typeface="Courier New"/>
                <a:sym typeface="Courier New"/>
              </a:rPr>
              <a:t>set-executionpolicy restricted -Scope CurrentUser</a:t>
            </a:r>
            <a:endParaRPr>
              <a:latin typeface="Courier New"/>
              <a:ea typeface="Courier New"/>
              <a:cs typeface="Courier New"/>
              <a:sym typeface="Courier New"/>
            </a:endParaRPr>
          </a:p>
          <a:p>
            <a:pPr marL="412115" indent="-412115" defTabSz="454025">
              <a:spcBef>
                <a:spcPts val="3200"/>
              </a:spcBef>
              <a:buBlip>
                <a:blip r:embed="rId2"/>
              </a:buBlip>
              <a:defRPr sz="3300"/>
            </a:pPr>
            <a:r>
              <a:t>To deactivated （無効化）</a:t>
            </a:r>
            <a:br/>
            <a:r>
              <a:t>◼️　</a:t>
            </a:r>
            <a:r>
              <a:rPr>
                <a:latin typeface="Courier New"/>
                <a:ea typeface="Courier New"/>
                <a:cs typeface="Courier New"/>
                <a:sym typeface="Courier New"/>
              </a:rPr>
              <a:t>deactivate</a:t>
            </a:r>
            <a:b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Visual Studio Codeを準備(1/7)"/>
          <p:cNvSpPr txBox="1"/>
          <p:nvPr>
            <p:ph type="title"/>
          </p:nvPr>
        </p:nvSpPr>
        <p:spPr>
          <a:prstGeom prst="rect">
            <a:avLst/>
          </a:prstGeom>
        </p:spPr>
        <p:txBody>
          <a:bodyPr/>
          <a:lstStyle/>
          <a:p>
            <a:pPr/>
            <a:r>
              <a:t>Visual Studio Codeを準備(1/7)</a:t>
            </a:r>
          </a:p>
        </p:txBody>
      </p:sp>
      <p:sp>
        <p:nvSpPr>
          <p:cNvPr id="229" name="インターネットのサーチエンジンでDownload visual studio codeで検索してください"/>
          <p:cNvSpPr txBox="1"/>
          <p:nvPr>
            <p:ph type="body" idx="1"/>
          </p:nvPr>
        </p:nvSpPr>
        <p:spPr>
          <a:prstGeom prst="rect">
            <a:avLst/>
          </a:prstGeom>
        </p:spPr>
        <p:txBody>
          <a:bodyPr anchor="t"/>
          <a:lstStyle>
            <a:lvl1pPr>
              <a:buBlip>
                <a:blip r:embed="rId2"/>
              </a:buBlip>
            </a:lvl1pPr>
          </a:lstStyle>
          <a:p>
            <a:pPr/>
            <a:r>
              <a:t>インターネットのサーチエンジンでDownload visual studio codeで検索してください</a:t>
            </a:r>
          </a:p>
        </p:txBody>
      </p:sp>
      <p:pic>
        <p:nvPicPr>
          <p:cNvPr id="230" name="スクリーンショット 2023-05-29 14.50.16.png" descr="スクリーンショット 2023-05-29 14.50.16.png"/>
          <p:cNvPicPr>
            <a:picLocks noChangeAspect="1"/>
          </p:cNvPicPr>
          <p:nvPr/>
        </p:nvPicPr>
        <p:blipFill>
          <a:blip r:embed="rId3">
            <a:extLst/>
          </a:blip>
          <a:stretch>
            <a:fillRect/>
          </a:stretch>
        </p:blipFill>
        <p:spPr>
          <a:xfrm>
            <a:off x="3527890" y="6823620"/>
            <a:ext cx="17340920" cy="45119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Visual Studio Codeを準備(2/7)"/>
          <p:cNvSpPr txBox="1"/>
          <p:nvPr>
            <p:ph type="title"/>
          </p:nvPr>
        </p:nvSpPr>
        <p:spPr>
          <a:prstGeom prst="rect">
            <a:avLst/>
          </a:prstGeom>
        </p:spPr>
        <p:txBody>
          <a:bodyPr/>
          <a:lstStyle/>
          <a:p>
            <a:pPr/>
            <a:r>
              <a:t>Visual Studio Codeを準備(2/7)</a:t>
            </a:r>
          </a:p>
        </p:txBody>
      </p:sp>
      <p:sp>
        <p:nvSpPr>
          <p:cNvPr id="233" name="WindowsならUser Installerバーションでダウンロードしてください。"/>
          <p:cNvSpPr txBox="1"/>
          <p:nvPr>
            <p:ph type="body" idx="1"/>
          </p:nvPr>
        </p:nvSpPr>
        <p:spPr>
          <a:prstGeom prst="rect">
            <a:avLst/>
          </a:prstGeom>
        </p:spPr>
        <p:txBody>
          <a:bodyPr anchor="t"/>
          <a:lstStyle>
            <a:lvl1pPr>
              <a:buBlip>
                <a:blip r:embed="rId2"/>
              </a:buBlip>
            </a:lvl1pPr>
          </a:lstStyle>
          <a:p>
            <a:pPr/>
            <a:r>
              <a:t>WindowsならUser Installerバーションでダウンロードしてください。</a:t>
            </a:r>
          </a:p>
        </p:txBody>
      </p:sp>
      <p:pic>
        <p:nvPicPr>
          <p:cNvPr id="234" name="スクリーンショット 2023-05-29 14.51.37.png" descr="スクリーンショット 2023-05-29 14.51.37.png"/>
          <p:cNvPicPr>
            <a:picLocks noChangeAspect="1"/>
          </p:cNvPicPr>
          <p:nvPr/>
        </p:nvPicPr>
        <p:blipFill>
          <a:blip r:embed="rId3">
            <a:extLst/>
          </a:blip>
          <a:stretch>
            <a:fillRect/>
          </a:stretch>
        </p:blipFill>
        <p:spPr>
          <a:xfrm>
            <a:off x="5413201" y="5395267"/>
            <a:ext cx="16744249" cy="6412307"/>
          </a:xfrm>
          <a:prstGeom prst="rect">
            <a:avLst/>
          </a:prstGeom>
          <a:ln w="12700">
            <a:miter lim="400000"/>
          </a:ln>
        </p:spPr>
      </p:pic>
      <p:sp>
        <p:nvSpPr>
          <p:cNvPr id="235" name="矢印"/>
          <p:cNvSpPr/>
          <p:nvPr/>
        </p:nvSpPr>
        <p:spPr>
          <a:xfrm>
            <a:off x="4857750" y="9112250"/>
            <a:ext cx="1270000" cy="1270000"/>
          </a:xfrm>
          <a:prstGeom prst="rightArrow">
            <a:avLst>
              <a:gd name="adj1" fmla="val 32000"/>
              <a:gd name="adj2" fmla="val 64000"/>
            </a:avLst>
          </a:prstGeom>
          <a:blipFill>
            <a:blip r:embed="rId4"/>
          </a:blipFill>
          <a:ln w="12700">
            <a:miter lim="400000"/>
          </a:ln>
        </p:spPr>
        <p:txBody>
          <a:bodyPr lIns="50800" tIns="50800" rIns="50800" bIns="50800" anchor="ctr"/>
          <a:lstStyle/>
          <a:p>
            <a:pPr>
              <a:defRPr b="1" sz="3800">
                <a:solidFill>
                  <a:srgbClr val="F5F8EB"/>
                </a:solidFill>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Visual Studio Codeを準備(3/7)"/>
          <p:cNvSpPr txBox="1"/>
          <p:nvPr>
            <p:ph type="title"/>
          </p:nvPr>
        </p:nvSpPr>
        <p:spPr>
          <a:prstGeom prst="rect">
            <a:avLst/>
          </a:prstGeom>
        </p:spPr>
        <p:txBody>
          <a:bodyPr/>
          <a:lstStyle/>
          <a:p>
            <a:pPr/>
            <a:r>
              <a:t>Visual Studio Codeを準備(3/7)</a:t>
            </a:r>
          </a:p>
        </p:txBody>
      </p:sp>
      <p:pic>
        <p:nvPicPr>
          <p:cNvPr id="238" name="スクリーンショット 2023-05-29 14.54.04.png" descr="スクリーンショット 2023-05-29 14.54.04.png"/>
          <p:cNvPicPr>
            <a:picLocks noChangeAspect="1"/>
          </p:cNvPicPr>
          <p:nvPr/>
        </p:nvPicPr>
        <p:blipFill>
          <a:blip r:embed="rId2">
            <a:extLst/>
          </a:blip>
          <a:stretch>
            <a:fillRect/>
          </a:stretch>
        </p:blipFill>
        <p:spPr>
          <a:xfrm>
            <a:off x="7093568" y="4095750"/>
            <a:ext cx="10801994" cy="8318500"/>
          </a:xfrm>
          <a:prstGeom prst="rect">
            <a:avLst/>
          </a:prstGeom>
          <a:ln w="12700">
            <a:miter lim="400000"/>
          </a:ln>
        </p:spPr>
      </p:pic>
      <p:sp>
        <p:nvSpPr>
          <p:cNvPr id="239" name="1"/>
          <p:cNvSpPr/>
          <p:nvPr/>
        </p:nvSpPr>
        <p:spPr>
          <a:xfrm rot="18900000">
            <a:off x="6843813" y="107831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40" name="2"/>
          <p:cNvSpPr/>
          <p:nvPr/>
        </p:nvSpPr>
        <p:spPr>
          <a:xfrm rot="18900000">
            <a:off x="14114563" y="11894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Visual Studio Codeを準備(4/7)"/>
          <p:cNvSpPr txBox="1"/>
          <p:nvPr>
            <p:ph type="title"/>
          </p:nvPr>
        </p:nvSpPr>
        <p:spPr>
          <a:prstGeom prst="rect">
            <a:avLst/>
          </a:prstGeom>
        </p:spPr>
        <p:txBody>
          <a:bodyPr/>
          <a:lstStyle/>
          <a:p>
            <a:pPr/>
            <a:r>
              <a:t>Visual Studio Codeを準備(4/7)</a:t>
            </a:r>
          </a:p>
        </p:txBody>
      </p:sp>
      <p:pic>
        <p:nvPicPr>
          <p:cNvPr id="243" name="スクリーンショット 2023-05-29 14.54.50.png" descr="スクリーンショット 2023-05-29 14.54.50.png"/>
          <p:cNvPicPr>
            <a:picLocks noChangeAspect="1"/>
          </p:cNvPicPr>
          <p:nvPr/>
        </p:nvPicPr>
        <p:blipFill>
          <a:blip r:embed="rId2">
            <a:extLst/>
          </a:blip>
          <a:stretch>
            <a:fillRect/>
          </a:stretch>
        </p:blipFill>
        <p:spPr>
          <a:xfrm>
            <a:off x="12321363" y="4008675"/>
            <a:ext cx="10989047" cy="8492650"/>
          </a:xfrm>
          <a:prstGeom prst="rect">
            <a:avLst/>
          </a:prstGeom>
          <a:ln w="12700">
            <a:miter lim="400000"/>
          </a:ln>
        </p:spPr>
      </p:pic>
      <p:pic>
        <p:nvPicPr>
          <p:cNvPr id="244" name="スクリーンショット 2023-05-29 14.54.34.png" descr="スクリーンショット 2023-05-29 14.54.34.png"/>
          <p:cNvPicPr>
            <a:picLocks noChangeAspect="1"/>
          </p:cNvPicPr>
          <p:nvPr/>
        </p:nvPicPr>
        <p:blipFill>
          <a:blip r:embed="rId3">
            <a:extLst/>
          </a:blip>
          <a:stretch>
            <a:fillRect/>
          </a:stretch>
        </p:blipFill>
        <p:spPr>
          <a:xfrm>
            <a:off x="1012802" y="4008675"/>
            <a:ext cx="10908660" cy="8492650"/>
          </a:xfrm>
          <a:prstGeom prst="rect">
            <a:avLst/>
          </a:prstGeom>
          <a:ln w="12700">
            <a:miter lim="400000"/>
          </a:ln>
        </p:spPr>
      </p:pic>
      <p:sp>
        <p:nvSpPr>
          <p:cNvPr id="245" name="1"/>
          <p:cNvSpPr/>
          <p:nvPr/>
        </p:nvSpPr>
        <p:spPr>
          <a:xfrm rot="18900000">
            <a:off x="801856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46" name="1"/>
          <p:cNvSpPr/>
          <p:nvPr/>
        </p:nvSpPr>
        <p:spPr>
          <a:xfrm rot="18900000">
            <a:off x="1944856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Visual Studio Codeを準備(5/7)"/>
          <p:cNvSpPr txBox="1"/>
          <p:nvPr>
            <p:ph type="title"/>
          </p:nvPr>
        </p:nvSpPr>
        <p:spPr>
          <a:prstGeom prst="rect">
            <a:avLst/>
          </a:prstGeom>
        </p:spPr>
        <p:txBody>
          <a:bodyPr/>
          <a:lstStyle/>
          <a:p>
            <a:pPr/>
            <a:r>
              <a:t>Visual Studio Codeを準備(5/7)</a:t>
            </a:r>
          </a:p>
        </p:txBody>
      </p:sp>
      <p:pic>
        <p:nvPicPr>
          <p:cNvPr id="249" name="スクリーンショット 2023-05-29 14.55.29.png" descr="スクリーンショット 2023-05-29 14.55.29.png"/>
          <p:cNvPicPr>
            <a:picLocks noChangeAspect="1"/>
          </p:cNvPicPr>
          <p:nvPr/>
        </p:nvPicPr>
        <p:blipFill>
          <a:blip r:embed="rId2">
            <a:extLst/>
          </a:blip>
          <a:stretch>
            <a:fillRect/>
          </a:stretch>
        </p:blipFill>
        <p:spPr>
          <a:xfrm>
            <a:off x="12248398" y="4008675"/>
            <a:ext cx="11003520" cy="8492650"/>
          </a:xfrm>
          <a:prstGeom prst="rect">
            <a:avLst/>
          </a:prstGeom>
          <a:ln w="12700">
            <a:miter lim="400000"/>
          </a:ln>
        </p:spPr>
      </p:pic>
      <p:pic>
        <p:nvPicPr>
          <p:cNvPr id="250" name="スクリーンショット 2023-05-29 14.55.05.png" descr="スクリーンショット 2023-05-29 14.55.05.png"/>
          <p:cNvPicPr>
            <a:picLocks noChangeAspect="1"/>
          </p:cNvPicPr>
          <p:nvPr/>
        </p:nvPicPr>
        <p:blipFill>
          <a:blip r:embed="rId3">
            <a:extLst/>
          </a:blip>
          <a:stretch>
            <a:fillRect/>
          </a:stretch>
        </p:blipFill>
        <p:spPr>
          <a:xfrm>
            <a:off x="940761" y="4008675"/>
            <a:ext cx="10981873" cy="8492650"/>
          </a:xfrm>
          <a:prstGeom prst="rect">
            <a:avLst/>
          </a:prstGeom>
          <a:ln w="12700">
            <a:miter lim="400000"/>
          </a:ln>
        </p:spPr>
      </p:pic>
      <p:sp>
        <p:nvSpPr>
          <p:cNvPr id="251" name="1"/>
          <p:cNvSpPr/>
          <p:nvPr/>
        </p:nvSpPr>
        <p:spPr>
          <a:xfrm rot="18900000">
            <a:off x="7986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52" name="1"/>
          <p:cNvSpPr/>
          <p:nvPr/>
        </p:nvSpPr>
        <p:spPr>
          <a:xfrm rot="18900000">
            <a:off x="19289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Visual Studio Codeを準備(6/7)"/>
          <p:cNvSpPr txBox="1"/>
          <p:nvPr>
            <p:ph type="title"/>
          </p:nvPr>
        </p:nvSpPr>
        <p:spPr>
          <a:prstGeom prst="rect">
            <a:avLst/>
          </a:prstGeom>
        </p:spPr>
        <p:txBody>
          <a:bodyPr/>
          <a:lstStyle/>
          <a:p>
            <a:pPr/>
            <a:r>
              <a:t>Visual Studio Codeを準備(6/7)</a:t>
            </a:r>
          </a:p>
        </p:txBody>
      </p:sp>
      <p:pic>
        <p:nvPicPr>
          <p:cNvPr id="255" name="スクリーンショット 2023-05-29 14.56.14.png" descr="スクリーンショット 2023-05-29 14.56.14.png"/>
          <p:cNvPicPr>
            <a:picLocks noChangeAspect="1"/>
          </p:cNvPicPr>
          <p:nvPr/>
        </p:nvPicPr>
        <p:blipFill>
          <a:blip r:embed="rId2">
            <a:extLst/>
          </a:blip>
          <a:stretch>
            <a:fillRect/>
          </a:stretch>
        </p:blipFill>
        <p:spPr>
          <a:xfrm>
            <a:off x="12326720" y="4008675"/>
            <a:ext cx="10947172" cy="8492650"/>
          </a:xfrm>
          <a:prstGeom prst="rect">
            <a:avLst/>
          </a:prstGeom>
          <a:ln w="12700">
            <a:miter lim="400000"/>
          </a:ln>
        </p:spPr>
      </p:pic>
      <p:pic>
        <p:nvPicPr>
          <p:cNvPr id="256" name="スクリーンショット 2023-05-29 14.55.43.png" descr="スクリーンショット 2023-05-29 14.55.43.png"/>
          <p:cNvPicPr>
            <a:picLocks noChangeAspect="1"/>
          </p:cNvPicPr>
          <p:nvPr/>
        </p:nvPicPr>
        <p:blipFill>
          <a:blip r:embed="rId3">
            <a:extLst/>
          </a:blip>
          <a:stretch>
            <a:fillRect/>
          </a:stretch>
        </p:blipFill>
        <p:spPr>
          <a:xfrm>
            <a:off x="975168" y="4008675"/>
            <a:ext cx="10915624" cy="8492650"/>
          </a:xfrm>
          <a:prstGeom prst="rect">
            <a:avLst/>
          </a:prstGeom>
          <a:ln w="12700">
            <a:miter lim="400000"/>
          </a:ln>
        </p:spPr>
      </p:pic>
      <p:sp>
        <p:nvSpPr>
          <p:cNvPr id="257" name="1"/>
          <p:cNvSpPr/>
          <p:nvPr/>
        </p:nvSpPr>
        <p:spPr>
          <a:xfrm rot="18900000">
            <a:off x="19289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Visual Studio Codeを準備(7/7)"/>
          <p:cNvSpPr txBox="1"/>
          <p:nvPr>
            <p:ph type="title"/>
          </p:nvPr>
        </p:nvSpPr>
        <p:spPr>
          <a:prstGeom prst="rect">
            <a:avLst/>
          </a:prstGeom>
        </p:spPr>
        <p:txBody>
          <a:bodyPr/>
          <a:lstStyle/>
          <a:p>
            <a:pPr/>
            <a:r>
              <a:t>Visual Studio Codeを準備(7/7)</a:t>
            </a:r>
          </a:p>
        </p:txBody>
      </p:sp>
      <p:pic>
        <p:nvPicPr>
          <p:cNvPr id="260" name="スクリーンショット 2023-05-29 15.03.43.png" descr="スクリーンショット 2023-05-29 15.03.43.png"/>
          <p:cNvPicPr>
            <a:picLocks noChangeAspect="1"/>
          </p:cNvPicPr>
          <p:nvPr/>
        </p:nvPicPr>
        <p:blipFill>
          <a:blip r:embed="rId2">
            <a:extLst/>
          </a:blip>
          <a:stretch>
            <a:fillRect/>
          </a:stretch>
        </p:blipFill>
        <p:spPr>
          <a:xfrm>
            <a:off x="5649728" y="3352060"/>
            <a:ext cx="13097244" cy="9805880"/>
          </a:xfrm>
          <a:prstGeom prst="rect">
            <a:avLst/>
          </a:prstGeom>
          <a:ln w="12700">
            <a:miter lim="400000"/>
          </a:ln>
        </p:spPr>
      </p:pic>
      <p:sp>
        <p:nvSpPr>
          <p:cNvPr id="261" name="準備完了"/>
          <p:cNvSpPr txBox="1"/>
          <p:nvPr/>
        </p:nvSpPr>
        <p:spPr>
          <a:xfrm>
            <a:off x="20764499" y="12242800"/>
            <a:ext cx="23495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準備完了</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内容"/>
          <p:cNvSpPr txBox="1"/>
          <p:nvPr>
            <p:ph type="title"/>
          </p:nvPr>
        </p:nvSpPr>
        <p:spPr>
          <a:prstGeom prst="rect">
            <a:avLst/>
          </a:prstGeom>
        </p:spPr>
        <p:txBody>
          <a:bodyPr/>
          <a:lstStyle/>
          <a:p>
            <a:pPr/>
            <a:r>
              <a:t>内容</a:t>
            </a:r>
          </a:p>
        </p:txBody>
      </p:sp>
      <p:sp>
        <p:nvSpPr>
          <p:cNvPr id="138" name="Raspberry Pi紹介…"/>
          <p:cNvSpPr txBox="1"/>
          <p:nvPr>
            <p:ph type="body" idx="1"/>
          </p:nvPr>
        </p:nvSpPr>
        <p:spPr>
          <a:prstGeom prst="rect">
            <a:avLst/>
          </a:prstGeom>
        </p:spPr>
        <p:txBody>
          <a:bodyPr/>
          <a:lstStyle/>
          <a:p>
            <a:pPr marL="509523" indent="-509523" defTabSz="561340">
              <a:spcBef>
                <a:spcPts val="4000"/>
              </a:spcBef>
              <a:buBlip>
                <a:blip r:embed="rId2"/>
              </a:buBlip>
              <a:defRPr sz="4080"/>
            </a:pPr>
            <a:r>
              <a:t>Raspberry Pi紹介</a:t>
            </a:r>
          </a:p>
          <a:p>
            <a:pPr marL="509523" indent="-509523" defTabSz="561340">
              <a:spcBef>
                <a:spcPts val="4000"/>
              </a:spcBef>
              <a:buBlip>
                <a:blip r:embed="rId2"/>
              </a:buBlip>
              <a:defRPr sz="4080"/>
            </a:pPr>
            <a:r>
              <a:t>AI画像認証紹介</a:t>
            </a:r>
          </a:p>
          <a:p>
            <a:pPr marL="509523" indent="-509523" defTabSz="561340">
              <a:spcBef>
                <a:spcPts val="4000"/>
              </a:spcBef>
              <a:buBlip>
                <a:blip r:embed="rId2"/>
              </a:buBlip>
              <a:defRPr sz="4080"/>
            </a:pPr>
            <a:r>
              <a:t>python準備</a:t>
            </a:r>
          </a:p>
          <a:p>
            <a:pPr marL="509523" indent="-509523" defTabSz="561340">
              <a:spcBef>
                <a:spcPts val="4000"/>
              </a:spcBef>
              <a:buBlip>
                <a:blip r:embed="rId2"/>
              </a:buBlip>
              <a:defRPr sz="4080"/>
            </a:pPr>
            <a:r>
              <a:t>Python virtual environment </a:t>
            </a:r>
          </a:p>
          <a:p>
            <a:pPr marL="509523" indent="-509523" defTabSz="561340">
              <a:spcBef>
                <a:spcPts val="4000"/>
              </a:spcBef>
              <a:buBlip>
                <a:blip r:embed="rId2"/>
              </a:buBlip>
              <a:defRPr sz="4080"/>
            </a:pPr>
            <a:r>
              <a:t>Visual Studio Code 準備</a:t>
            </a:r>
          </a:p>
          <a:p>
            <a:pPr marL="509523" indent="-509523" defTabSz="561340">
              <a:spcBef>
                <a:spcPts val="4000"/>
              </a:spcBef>
              <a:buBlip>
                <a:blip r:embed="rId2"/>
              </a:buBlip>
              <a:defRPr sz="4080"/>
            </a:pPr>
            <a:r>
              <a:t>OpenCV準備とWeb Cameraテスト</a:t>
            </a:r>
          </a:p>
          <a:p>
            <a:pPr marL="509523" indent="-509523" defTabSz="561340">
              <a:spcBef>
                <a:spcPts val="4000"/>
              </a:spcBef>
              <a:buBlip>
                <a:blip r:embed="rId2"/>
              </a:buBlip>
              <a:defRPr sz="4080"/>
            </a:pPr>
            <a:r>
              <a:t>顔認識</a:t>
            </a:r>
          </a:p>
        </p:txBody>
      </p:sp>
      <p:sp>
        <p:nvSpPr>
          <p:cNvPr id="139" name="ノート： エラー❗️＝エラーが発生した場合 ◼️ ターミナルコマンド…"/>
          <p:cNvSpPr txBox="1"/>
          <p:nvPr/>
        </p:nvSpPr>
        <p:spPr>
          <a:xfrm>
            <a:off x="16764000" y="9624118"/>
            <a:ext cx="6565392" cy="38022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pPr>
            <a:r>
              <a:t>ノート：</a:t>
            </a:r>
            <a:br/>
            <a:r>
              <a:t>エラー❗️＝エラーが発生した場合</a:t>
            </a:r>
            <a:br/>
            <a:r>
              <a:t>◼️　ターミナルコマンド</a:t>
            </a:r>
          </a:p>
          <a:p>
            <a:pPr algn="l">
              <a:defRPr sz="3400"/>
            </a:pPr>
            <a:r>
              <a:t>⚫️　Pythonコード</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OpenCV準備とWebcamテスト(1/5)"/>
          <p:cNvSpPr txBox="1"/>
          <p:nvPr>
            <p:ph type="title"/>
          </p:nvPr>
        </p:nvSpPr>
        <p:spPr>
          <a:prstGeom prst="rect">
            <a:avLst/>
          </a:prstGeom>
        </p:spPr>
        <p:txBody>
          <a:bodyPr/>
          <a:lstStyle/>
          <a:p>
            <a:pPr/>
            <a:r>
              <a:t>OpenCV準備とWebcamテスト(1/5)</a:t>
            </a:r>
          </a:p>
        </p:txBody>
      </p:sp>
      <p:sp>
        <p:nvSpPr>
          <p:cNvPr id="264" name="作業フォルダーにpython3.7.9を有効化します。…"/>
          <p:cNvSpPr txBox="1"/>
          <p:nvPr>
            <p:ph type="body" idx="1"/>
          </p:nvPr>
        </p:nvSpPr>
        <p:spPr>
          <a:prstGeom prst="rect">
            <a:avLst/>
          </a:prstGeom>
        </p:spPr>
        <p:txBody>
          <a:bodyPr anchor="t"/>
          <a:lstStyle/>
          <a:p>
            <a:pPr marL="502031" indent="-502031" defTabSz="553084">
              <a:spcBef>
                <a:spcPts val="3900"/>
              </a:spcBef>
              <a:buBlip>
                <a:blip r:embed="rId2"/>
              </a:buBlip>
              <a:defRPr sz="4020"/>
            </a:pPr>
            <a:r>
              <a:t>作業フォルダーにpython3.7.9を有効化します。</a:t>
            </a:r>
            <a:br/>
          </a:p>
          <a:p>
            <a:pPr marL="502031" indent="-502031" defTabSz="553084">
              <a:spcBef>
                <a:spcPts val="3900"/>
              </a:spcBef>
              <a:buBlip>
                <a:blip r:embed="rId2"/>
              </a:buBlip>
              <a:defRPr sz="4020"/>
            </a:pPr>
            <a:r>
              <a:t>OpenCVをインストールします：</a:t>
            </a:r>
            <a:br/>
            <a:r>
              <a:t>◼️　</a:t>
            </a:r>
            <a:r>
              <a:rPr>
                <a:latin typeface="Courier New"/>
                <a:ea typeface="Courier New"/>
                <a:cs typeface="Courier New"/>
                <a:sym typeface="Courier New"/>
              </a:rPr>
              <a:t>pip install opencv-python</a:t>
            </a:r>
            <a:endParaRPr>
              <a:latin typeface="Courier New"/>
              <a:ea typeface="Courier New"/>
              <a:cs typeface="Courier New"/>
              <a:sym typeface="Courier New"/>
            </a:endParaRPr>
          </a:p>
          <a:p>
            <a:pPr marL="502031" indent="-502031" defTabSz="553084">
              <a:spcBef>
                <a:spcPts val="3900"/>
              </a:spcBef>
              <a:buBlip>
                <a:blip r:embed="rId2"/>
              </a:buBlip>
              <a:defRPr sz="4020"/>
            </a:pPr>
            <a:r>
              <a:t>PythonターミナルでOpenCVを確認する：</a:t>
            </a:r>
            <a:br/>
            <a:r>
              <a:rPr>
                <a:latin typeface="Courier New"/>
                <a:ea typeface="Courier New"/>
                <a:cs typeface="Courier New"/>
                <a:sym typeface="Courier New"/>
              </a:rPr>
              <a:t>python</a:t>
            </a:r>
            <a:r>
              <a:t> 実行</a:t>
            </a:r>
            <a:br/>
            <a:r>
              <a:t>⚫️　</a:t>
            </a:r>
            <a:r>
              <a:rPr>
                <a:latin typeface="Courier New"/>
                <a:ea typeface="Courier New"/>
                <a:cs typeface="Courier New"/>
                <a:sym typeface="Courier New"/>
              </a:rPr>
              <a:t>import cv2</a:t>
            </a:r>
            <a:endParaRPr>
              <a:latin typeface="Courier New"/>
              <a:ea typeface="Courier New"/>
              <a:cs typeface="Courier New"/>
              <a:sym typeface="Courier New"/>
            </a:endParaRPr>
          </a:p>
          <a:p>
            <a:pPr marL="502031" indent="-502031" defTabSz="553084">
              <a:spcBef>
                <a:spcPts val="3900"/>
              </a:spcBef>
              <a:buBlip>
                <a:blip r:embed="rId2"/>
              </a:buBlip>
              <a:defRPr sz="4020"/>
            </a:pPr>
            <a:r>
              <a:t>CV2バーションを確認：</a:t>
            </a:r>
            <a:br/>
            <a:r>
              <a:t>⚫️　</a:t>
            </a:r>
            <a:r>
              <a:rPr>
                <a:latin typeface="Courier New"/>
                <a:ea typeface="Courier New"/>
                <a:cs typeface="Courier New"/>
                <a:sym typeface="Courier New"/>
              </a:rPr>
              <a:t>print(cv2.__version__)</a:t>
            </a:r>
          </a:p>
        </p:txBody>
      </p:sp>
      <p:pic>
        <p:nvPicPr>
          <p:cNvPr id="265" name="スクリーンショット 2023-05-29 13.42.14.png" descr="スクリーンショット 2023-05-29 13.42.14.png"/>
          <p:cNvPicPr>
            <a:picLocks noChangeAspect="1"/>
          </p:cNvPicPr>
          <p:nvPr/>
        </p:nvPicPr>
        <p:blipFill>
          <a:blip r:embed="rId3">
            <a:extLst/>
          </a:blip>
          <a:stretch>
            <a:fillRect/>
          </a:stretch>
        </p:blipFill>
        <p:spPr>
          <a:xfrm>
            <a:off x="9368257" y="9602216"/>
            <a:ext cx="14069347" cy="2510414"/>
          </a:xfrm>
          <a:prstGeom prst="rect">
            <a:avLst/>
          </a:prstGeom>
          <a:ln w="12700">
            <a:miter lim="400000"/>
          </a:ln>
        </p:spPr>
      </p:pic>
      <p:sp>
        <p:nvSpPr>
          <p:cNvPr id="266" name="quit()を書いてPythonを終了"/>
          <p:cNvSpPr txBox="1"/>
          <p:nvPr/>
        </p:nvSpPr>
        <p:spPr>
          <a:xfrm>
            <a:off x="15518700" y="12048628"/>
            <a:ext cx="7801643" cy="8510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latin typeface="Courier New"/>
                <a:ea typeface="Courier New"/>
                <a:cs typeface="Courier New"/>
                <a:sym typeface="Courier New"/>
              </a:rPr>
              <a:t>quit()</a:t>
            </a:r>
            <a:r>
              <a:t>を書いてPythonを終了</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OpenCV準備とWebcamテスト(2/5)"/>
          <p:cNvSpPr txBox="1"/>
          <p:nvPr>
            <p:ph type="title"/>
          </p:nvPr>
        </p:nvSpPr>
        <p:spPr>
          <a:prstGeom prst="rect">
            <a:avLst/>
          </a:prstGeom>
        </p:spPr>
        <p:txBody>
          <a:bodyPr/>
          <a:lstStyle/>
          <a:p>
            <a:pPr/>
            <a:r>
              <a:t>OpenCV準備とWebcamテスト(2/5)</a:t>
            </a:r>
          </a:p>
        </p:txBody>
      </p:sp>
      <p:sp>
        <p:nvSpPr>
          <p:cNvPr id="269" name="Visual Studio CodeにVirtual pythonを設定 Visual Studio Codeを開けて、作業フォルダに行って Ctrl+Shift+P Python: Select Interpreter"/>
          <p:cNvSpPr txBox="1"/>
          <p:nvPr>
            <p:ph type="body" idx="1"/>
          </p:nvPr>
        </p:nvSpPr>
        <p:spPr>
          <a:prstGeom prst="rect">
            <a:avLst/>
          </a:prstGeom>
        </p:spPr>
        <p:txBody>
          <a:bodyPr anchor="t"/>
          <a:lstStyle/>
          <a:p>
            <a:pPr>
              <a:buBlip>
                <a:blip r:embed="rId2"/>
              </a:buBlip>
            </a:pPr>
            <a:r>
              <a:t>Visual Studio CodeにVirtual pythonを設定</a:t>
            </a:r>
            <a:br/>
            <a:r>
              <a:t>Visual Studio Codeを開けて、作業フォルダに行って</a:t>
            </a:r>
            <a:br/>
            <a:r>
              <a:t>Ctrl+Shift+P</a:t>
            </a:r>
            <a:br/>
            <a:r>
              <a:t>Python: Select Interpreter</a:t>
            </a:r>
          </a:p>
        </p:txBody>
      </p:sp>
      <p:pic>
        <p:nvPicPr>
          <p:cNvPr id="270" name="スクリーンショット 2023-05-29 13.52.40.png" descr="スクリーンショット 2023-05-29 13.52.40.png"/>
          <p:cNvPicPr>
            <a:picLocks noChangeAspect="1"/>
          </p:cNvPicPr>
          <p:nvPr/>
        </p:nvPicPr>
        <p:blipFill>
          <a:blip r:embed="rId3">
            <a:extLst/>
          </a:blip>
          <a:stretch>
            <a:fillRect/>
          </a:stretch>
        </p:blipFill>
        <p:spPr>
          <a:xfrm>
            <a:off x="11421774" y="6529040"/>
            <a:ext cx="12071060" cy="6225075"/>
          </a:xfrm>
          <a:prstGeom prst="rect">
            <a:avLst/>
          </a:prstGeom>
          <a:ln w="12700">
            <a:miter lim="400000"/>
          </a:ln>
        </p:spPr>
      </p:pic>
      <p:sp>
        <p:nvSpPr>
          <p:cNvPr id="271" name="1"/>
          <p:cNvSpPr/>
          <p:nvPr/>
        </p:nvSpPr>
        <p:spPr>
          <a:xfrm rot="18900000">
            <a:off x="10622063" y="12148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OpenCV準備とWebcamテスト(3/5)"/>
          <p:cNvSpPr txBox="1"/>
          <p:nvPr>
            <p:ph type="title"/>
          </p:nvPr>
        </p:nvSpPr>
        <p:spPr>
          <a:prstGeom prst="rect">
            <a:avLst/>
          </a:prstGeom>
        </p:spPr>
        <p:txBody>
          <a:bodyPr/>
          <a:lstStyle/>
          <a:p>
            <a:pPr/>
            <a:r>
              <a:t>OpenCV準備とWebcamテスト(3/5)</a:t>
            </a:r>
          </a:p>
        </p:txBody>
      </p:sp>
      <p:sp>
        <p:nvSpPr>
          <p:cNvPr id="274" name="新規ファイルを追加してください（openCV-1.py)…"/>
          <p:cNvSpPr txBox="1"/>
          <p:nvPr>
            <p:ph type="body" idx="1"/>
          </p:nvPr>
        </p:nvSpPr>
        <p:spPr>
          <a:prstGeom prst="rect">
            <a:avLst/>
          </a:prstGeom>
        </p:spPr>
        <p:txBody>
          <a:bodyPr anchor="t"/>
          <a:lstStyle/>
          <a:p>
            <a:pPr marL="674369" indent="-674369" defTabSz="742950">
              <a:spcBef>
                <a:spcPts val="5300"/>
              </a:spcBef>
              <a:buBlip>
                <a:blip r:embed="rId2"/>
              </a:buBlip>
              <a:defRPr sz="5400"/>
            </a:pPr>
            <a:r>
              <a:t>新規ファイルを追加してください（openCV-1.py)</a:t>
            </a:r>
          </a:p>
          <a:p>
            <a:pPr marL="674369" indent="-674369" defTabSz="742950">
              <a:spcBef>
                <a:spcPts val="5300"/>
              </a:spcBef>
              <a:buBlip>
                <a:blip r:embed="rId2"/>
              </a:buBlip>
              <a:defRPr sz="5400"/>
            </a:pPr>
          </a:p>
          <a:p>
            <a:pPr marL="674369" indent="-674369" defTabSz="742950">
              <a:spcBef>
                <a:spcPts val="5300"/>
              </a:spcBef>
              <a:buBlip>
                <a:blip r:embed="rId2"/>
              </a:buBlip>
              <a:defRPr sz="5400"/>
            </a:pPr>
            <a:r>
              <a:t>ファイルに：</a:t>
            </a:r>
            <a:br/>
            <a:r>
              <a:t>⚫️　import cv2</a:t>
            </a:r>
            <a:br/>
            <a:r>
              <a:t>⚫️　print(cv2.__version__)</a:t>
            </a:r>
          </a:p>
          <a:p>
            <a:pPr marL="674369" indent="-674369" defTabSz="742950">
              <a:spcBef>
                <a:spcPts val="5300"/>
              </a:spcBef>
              <a:buBlip>
                <a:blip r:embed="rId2"/>
              </a:buBlip>
              <a:defRPr sz="5400"/>
            </a:pPr>
            <a:r>
              <a:t>実行（確認するため）右上にある▶️アイコンをクリックしてください</a:t>
            </a:r>
          </a:p>
        </p:txBody>
      </p:sp>
      <p:pic>
        <p:nvPicPr>
          <p:cNvPr id="275" name="スクリーンショット 2023-05-29 13.57.03.png" descr="スクリーンショット 2023-05-29 13.57.03.png"/>
          <p:cNvPicPr>
            <a:picLocks noChangeAspect="1"/>
          </p:cNvPicPr>
          <p:nvPr/>
        </p:nvPicPr>
        <p:blipFill>
          <a:blip r:embed="rId3">
            <a:extLst/>
          </a:blip>
          <a:stretch>
            <a:fillRect/>
          </a:stretch>
        </p:blipFill>
        <p:spPr>
          <a:xfrm>
            <a:off x="3043908" y="5031754"/>
            <a:ext cx="18296184" cy="2414454"/>
          </a:xfrm>
          <a:prstGeom prst="rect">
            <a:avLst/>
          </a:prstGeom>
          <a:ln w="12700">
            <a:miter lim="400000"/>
          </a:ln>
        </p:spPr>
      </p:pic>
      <p:sp>
        <p:nvSpPr>
          <p:cNvPr id="276" name="線"/>
          <p:cNvSpPr/>
          <p:nvPr/>
        </p:nvSpPr>
        <p:spPr>
          <a:xfrm flipV="1">
            <a:off x="12851481" y="6051184"/>
            <a:ext cx="6713345" cy="4994756"/>
          </a:xfrm>
          <a:prstGeom prst="line">
            <a:avLst/>
          </a:prstGeom>
          <a:ln w="101600">
            <a:solidFill>
              <a:srgbClr val="717D75"/>
            </a:solidFill>
            <a:miter lim="400000"/>
            <a:tailEnd type="triangle"/>
          </a:ln>
        </p:spPr>
        <p:txBody>
          <a:bodyPr lIns="50800" tIns="50800" rIns="50800" bIns="50800" anchor="ctr"/>
          <a:lstStyle/>
          <a:p>
            <a:pPr>
              <a:defRPr b="1" sz="3800"/>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OpenCV準備とWebcamテスト(4/5)"/>
          <p:cNvSpPr txBox="1"/>
          <p:nvPr>
            <p:ph type="title"/>
          </p:nvPr>
        </p:nvSpPr>
        <p:spPr>
          <a:prstGeom prst="rect">
            <a:avLst/>
          </a:prstGeom>
        </p:spPr>
        <p:txBody>
          <a:bodyPr/>
          <a:lstStyle/>
          <a:p>
            <a:pPr/>
            <a:r>
              <a:t>OpenCV準備とWebcamテスト(4/5)</a:t>
            </a:r>
          </a:p>
        </p:txBody>
      </p:sp>
      <p:sp>
        <p:nvSpPr>
          <p:cNvPr id="279" name="カメラを設定、こちらのコマンドを追加してください ⚫️ cam=cv2.VideoCapture(0)…"/>
          <p:cNvSpPr txBox="1"/>
          <p:nvPr>
            <p:ph type="body" idx="1"/>
          </p:nvPr>
        </p:nvSpPr>
        <p:spPr>
          <a:prstGeom prst="rect">
            <a:avLst/>
          </a:prstGeom>
        </p:spPr>
        <p:txBody>
          <a:bodyPr anchor="t"/>
          <a:lstStyle/>
          <a:p>
            <a:pPr marL="487044" indent="-487044" defTabSz="536575">
              <a:spcBef>
                <a:spcPts val="3800"/>
              </a:spcBef>
              <a:buBlip>
                <a:blip r:embed="rId2"/>
              </a:buBlip>
              <a:defRPr sz="3900"/>
            </a:pPr>
            <a:r>
              <a:t>カメラを設定、こちらのコマンドを追加してください</a:t>
            </a:r>
            <a:br/>
            <a:r>
              <a:t>⚫️　</a:t>
            </a:r>
            <a:r>
              <a:rPr>
                <a:latin typeface="Courier New"/>
                <a:ea typeface="Courier New"/>
                <a:cs typeface="Courier New"/>
                <a:sym typeface="Courier New"/>
              </a:rPr>
              <a:t>cam=cv2.VideoCapture(0)</a:t>
            </a:r>
          </a:p>
          <a:p>
            <a:pPr marL="487044" indent="-487044" defTabSz="536575">
              <a:spcBef>
                <a:spcPts val="3800"/>
              </a:spcBef>
              <a:buBlip>
                <a:blip r:embed="rId2"/>
              </a:buBlip>
              <a:defRPr sz="3900"/>
            </a:pPr>
            <a:r>
              <a:t>無限ループを作成し、フレームを取得して表示します。</a:t>
            </a:r>
            <a:br/>
            <a:r>
              <a:t>⚫️　</a:t>
            </a:r>
            <a:r>
              <a:rPr>
                <a:latin typeface="Courier New"/>
                <a:ea typeface="Courier New"/>
                <a:cs typeface="Courier New"/>
                <a:sym typeface="Courier New"/>
              </a:rPr>
              <a:t>while True:</a:t>
            </a:r>
            <a:br>
              <a:rPr>
                <a:latin typeface="Courier New"/>
                <a:ea typeface="Courier New"/>
                <a:cs typeface="Courier New"/>
                <a:sym typeface="Courier New"/>
              </a:rPr>
            </a:br>
            <a:r>
              <a:rPr>
                <a:latin typeface="Courier New"/>
                <a:ea typeface="Courier New"/>
                <a:cs typeface="Courier New"/>
                <a:sym typeface="Courier New"/>
              </a:rPr>
              <a:t>⚫️　  ignore, frame = cam.read()</a:t>
            </a:r>
            <a:br>
              <a:rPr>
                <a:latin typeface="Courier New"/>
                <a:ea typeface="Courier New"/>
                <a:cs typeface="Courier New"/>
                <a:sym typeface="Courier New"/>
              </a:rPr>
            </a:br>
            <a:r>
              <a:rPr>
                <a:latin typeface="Courier New"/>
                <a:ea typeface="Courier New"/>
                <a:cs typeface="Courier New"/>
                <a:sym typeface="Courier New"/>
              </a:rPr>
              <a:t>⚫️　  cv2.imshow(‘my WEBcam’, frame)</a:t>
            </a:r>
            <a:br>
              <a:rPr>
                <a:latin typeface="Courier New"/>
                <a:ea typeface="Courier New"/>
                <a:cs typeface="Courier New"/>
                <a:sym typeface="Courier New"/>
              </a:rPr>
            </a:br>
            <a:r>
              <a:rPr>
                <a:latin typeface="Courier New"/>
                <a:ea typeface="Courier New"/>
                <a:cs typeface="Courier New"/>
                <a:sym typeface="Courier New"/>
              </a:rPr>
              <a:t>　</a:t>
            </a:r>
            <a:br>
              <a:rPr>
                <a:latin typeface="Courier New"/>
                <a:ea typeface="Courier New"/>
                <a:cs typeface="Courier New"/>
                <a:sym typeface="Courier New"/>
              </a:rPr>
            </a:br>
            <a:r>
              <a:rPr>
                <a:latin typeface="Courier New"/>
                <a:ea typeface="Courier New"/>
                <a:cs typeface="Courier New"/>
                <a:sym typeface="Courier New"/>
              </a:rPr>
              <a:t>⚫️　  if cv2.waitKey(1) &amp; 0xff == ord(‘q’):</a:t>
            </a:r>
            <a:br>
              <a:rPr>
                <a:latin typeface="Courier New"/>
                <a:ea typeface="Courier New"/>
                <a:cs typeface="Courier New"/>
                <a:sym typeface="Courier New"/>
              </a:rPr>
            </a:br>
            <a:r>
              <a:rPr>
                <a:latin typeface="Courier New"/>
                <a:ea typeface="Courier New"/>
                <a:cs typeface="Courier New"/>
                <a:sym typeface="Courier New"/>
              </a:rPr>
              <a:t>⚫️　    break</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　cam.release()</a:t>
            </a:r>
            <a:endParaRPr>
              <a:latin typeface="Courier New"/>
              <a:ea typeface="Courier New"/>
              <a:cs typeface="Courier New"/>
              <a:sym typeface="Courier New"/>
            </a:endParaRPr>
          </a:p>
          <a:p>
            <a:pPr marL="487044" indent="-487044" defTabSz="536575">
              <a:spcBef>
                <a:spcPts val="3800"/>
              </a:spcBef>
              <a:buBlip>
                <a:blip r:embed="rId2"/>
              </a:buBlip>
              <a:defRPr sz="3900"/>
            </a:pPr>
            <a:r>
              <a:t>コードを実行してください</a:t>
            </a:r>
          </a:p>
        </p:txBody>
      </p:sp>
      <p:pic>
        <p:nvPicPr>
          <p:cNvPr id="280" name="スクリーンショット 2023-05-29 14.23.23.png" descr="スクリーンショット 2023-05-29 14.23.23.png"/>
          <p:cNvPicPr>
            <a:picLocks noChangeAspect="1"/>
          </p:cNvPicPr>
          <p:nvPr/>
        </p:nvPicPr>
        <p:blipFill>
          <a:blip r:embed="rId3">
            <a:extLst/>
          </a:blip>
          <a:stretch>
            <a:fillRect/>
          </a:stretch>
        </p:blipFill>
        <p:spPr>
          <a:xfrm>
            <a:off x="14206785" y="8581379"/>
            <a:ext cx="9005372" cy="429917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OpenCV準備とWebcamテスト(5/5)"/>
          <p:cNvSpPr txBox="1"/>
          <p:nvPr>
            <p:ph type="title"/>
          </p:nvPr>
        </p:nvSpPr>
        <p:spPr>
          <a:prstGeom prst="rect">
            <a:avLst/>
          </a:prstGeom>
        </p:spPr>
        <p:txBody>
          <a:bodyPr/>
          <a:lstStyle/>
          <a:p>
            <a:pPr/>
            <a:r>
              <a:t>OpenCV準備とWebcamテスト(5/5)</a:t>
            </a:r>
          </a:p>
        </p:txBody>
      </p:sp>
      <p:sp>
        <p:nvSpPr>
          <p:cNvPr id="283" name="AI プロセスをどこに配置するか?"/>
          <p:cNvSpPr txBox="1"/>
          <p:nvPr>
            <p:ph type="body" idx="1"/>
          </p:nvPr>
        </p:nvSpPr>
        <p:spPr>
          <a:prstGeom prst="rect">
            <a:avLst/>
          </a:prstGeom>
        </p:spPr>
        <p:txBody>
          <a:bodyPr anchor="t"/>
          <a:lstStyle>
            <a:lvl1pPr>
              <a:buBlip>
                <a:blip r:embed="rId2"/>
              </a:buBlip>
            </a:lvl1pPr>
          </a:lstStyle>
          <a:p>
            <a:pPr/>
            <a:r>
              <a:t>AI プロセスをどこに配置するか?</a:t>
            </a:r>
          </a:p>
        </p:txBody>
      </p:sp>
      <p:pic>
        <p:nvPicPr>
          <p:cNvPr id="284" name="スクリーンショット 2023-05-29 14.37.35.png" descr="スクリーンショット 2023-05-29 14.37.35.png"/>
          <p:cNvPicPr>
            <a:picLocks noChangeAspect="1"/>
          </p:cNvPicPr>
          <p:nvPr/>
        </p:nvPicPr>
        <p:blipFill>
          <a:blip r:embed="rId3">
            <a:extLst/>
          </a:blip>
          <a:stretch>
            <a:fillRect/>
          </a:stretch>
        </p:blipFill>
        <p:spPr>
          <a:xfrm>
            <a:off x="1761901" y="5043363"/>
            <a:ext cx="11957357" cy="7606113"/>
          </a:xfrm>
          <a:prstGeom prst="rect">
            <a:avLst/>
          </a:prstGeom>
          <a:ln w="12700">
            <a:miter lim="400000"/>
          </a:ln>
        </p:spPr>
      </p:pic>
      <p:sp>
        <p:nvSpPr>
          <p:cNvPr id="285" name="画像を撮る"/>
          <p:cNvSpPr/>
          <p:nvPr/>
        </p:nvSpPr>
        <p:spPr>
          <a:xfrm>
            <a:off x="13869913" y="4441304"/>
            <a:ext cx="5141640" cy="2679353"/>
          </a:xfrm>
          <a:prstGeom prst="wedgeEllipseCallout">
            <a:avLst>
              <a:gd name="adj1" fmla="val -109598"/>
              <a:gd name="adj2" fmla="val 81599"/>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画像を撮る</a:t>
            </a:r>
          </a:p>
        </p:txBody>
      </p:sp>
      <p:sp>
        <p:nvSpPr>
          <p:cNvPr id="286" name="画像を表示する"/>
          <p:cNvSpPr/>
          <p:nvPr/>
        </p:nvSpPr>
        <p:spPr>
          <a:xfrm>
            <a:off x="14028663" y="10315054"/>
            <a:ext cx="4533305" cy="2534246"/>
          </a:xfrm>
          <a:prstGeom prst="wedgeEllipseCallout">
            <a:avLst>
              <a:gd name="adj1" fmla="val -97999"/>
              <a:gd name="adj2" fmla="val -44523"/>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画像を表示する</a:t>
            </a:r>
          </a:p>
        </p:txBody>
      </p:sp>
      <p:sp>
        <p:nvSpPr>
          <p:cNvPr id="287" name="矢印"/>
          <p:cNvSpPr/>
          <p:nvPr/>
        </p:nvSpPr>
        <p:spPr>
          <a:xfrm>
            <a:off x="6858000" y="8588140"/>
            <a:ext cx="8732615" cy="1270001"/>
          </a:xfrm>
          <a:prstGeom prst="rightArrow">
            <a:avLst>
              <a:gd name="adj1" fmla="val 32000"/>
              <a:gd name="adj2" fmla="val 64000"/>
            </a:avLst>
          </a:prstGeom>
          <a:blipFill>
            <a:blip r:embed="rId6"/>
          </a:blipFill>
          <a:ln w="12700">
            <a:miter lim="400000"/>
          </a:ln>
        </p:spPr>
        <p:txBody>
          <a:bodyPr lIns="50800" tIns="50800" rIns="50800" bIns="50800" anchor="ctr"/>
          <a:lstStyle/>
          <a:p>
            <a:pPr>
              <a:defRPr b="1" sz="3800">
                <a:solidFill>
                  <a:srgbClr val="F5F8EB"/>
                </a:solidFill>
              </a:defRPr>
            </a:pPr>
          </a:p>
        </p:txBody>
      </p:sp>
      <p:sp>
        <p:nvSpPr>
          <p:cNvPr id="288" name="双方向矢印"/>
          <p:cNvSpPr/>
          <p:nvPr/>
        </p:nvSpPr>
        <p:spPr>
          <a:xfrm rot="16200000">
            <a:off x="4979603" y="8588140"/>
            <a:ext cx="1977058" cy="1270001"/>
          </a:xfrm>
          <a:prstGeom prst="leftRightArrow">
            <a:avLst>
              <a:gd name="adj1" fmla="val 32000"/>
              <a:gd name="adj2" fmla="val 44000"/>
            </a:avLst>
          </a:prstGeom>
          <a:blipFill>
            <a:blip r:embed="rId7"/>
          </a:blipFill>
          <a:ln w="12700">
            <a:miter lim="400000"/>
          </a:ln>
        </p:spPr>
        <p:txBody>
          <a:bodyPr lIns="50800" tIns="50800" rIns="50800" bIns="50800" anchor="ctr"/>
          <a:lstStyle/>
          <a:p>
            <a:pPr>
              <a:defRPr b="1" sz="3800">
                <a:solidFill>
                  <a:srgbClr val="F5F8EB"/>
                </a:solidFill>
              </a:defRPr>
            </a:pPr>
          </a:p>
        </p:txBody>
      </p:sp>
      <p:sp>
        <p:nvSpPr>
          <p:cNvPr id="289" name="この間にAIプロセスを追加します"/>
          <p:cNvSpPr txBox="1"/>
          <p:nvPr/>
        </p:nvSpPr>
        <p:spPr>
          <a:xfrm>
            <a:off x="15845482" y="8384940"/>
            <a:ext cx="5484640" cy="167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この間にAIプロセスを追加します</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顔認証 (1/15)"/>
          <p:cNvSpPr txBox="1"/>
          <p:nvPr>
            <p:ph type="title"/>
          </p:nvPr>
        </p:nvSpPr>
        <p:spPr>
          <a:prstGeom prst="rect">
            <a:avLst/>
          </a:prstGeom>
        </p:spPr>
        <p:txBody>
          <a:bodyPr/>
          <a:lstStyle/>
          <a:p>
            <a:pPr/>
            <a:r>
              <a:t>顔認証 (1/15)</a:t>
            </a:r>
          </a:p>
        </p:txBody>
      </p:sp>
      <p:sp>
        <p:nvSpPr>
          <p:cNvPr id="292" name="こちらのURLからフォルダーをダウンロードしてください。 https://github.com/cintamupalsu/facedemoimages"/>
          <p:cNvSpPr txBox="1"/>
          <p:nvPr>
            <p:ph type="body" idx="1"/>
          </p:nvPr>
        </p:nvSpPr>
        <p:spPr>
          <a:prstGeom prst="rect">
            <a:avLst/>
          </a:prstGeom>
        </p:spPr>
        <p:txBody>
          <a:bodyPr anchor="t"/>
          <a:lstStyle/>
          <a:p>
            <a:pPr>
              <a:buBlip>
                <a:blip r:embed="rId2"/>
              </a:buBlip>
            </a:pPr>
            <a:r>
              <a:t>こちらのURLからフォルダーをダウンロードしてください。</a:t>
            </a:r>
            <a:br/>
            <a:r>
              <a:rPr u="sng">
                <a:hlinkClick r:id="rId3" invalidUrl="" action="" tgtFrame="" tooltip="" history="1" highlightClick="0" endSnd="0"/>
              </a:rPr>
              <a:t>https://github.com/cintamupalsu/facedemoimages</a:t>
            </a:r>
          </a:p>
        </p:txBody>
      </p:sp>
      <p:pic>
        <p:nvPicPr>
          <p:cNvPr id="293" name="スクリーンショット 2023-05-30 9.39.46.png" descr="スクリーンショット 2023-05-30 9.39.46.png"/>
          <p:cNvPicPr>
            <a:picLocks noChangeAspect="1"/>
          </p:cNvPicPr>
          <p:nvPr/>
        </p:nvPicPr>
        <p:blipFill>
          <a:blip r:embed="rId4">
            <a:extLst/>
          </a:blip>
          <a:stretch>
            <a:fillRect/>
          </a:stretch>
        </p:blipFill>
        <p:spPr>
          <a:xfrm>
            <a:off x="5091490" y="6378748"/>
            <a:ext cx="14201020" cy="6355591"/>
          </a:xfrm>
          <a:prstGeom prst="rect">
            <a:avLst/>
          </a:prstGeom>
          <a:ln w="12700">
            <a:miter lim="400000"/>
          </a:ln>
        </p:spPr>
      </p:pic>
      <p:sp>
        <p:nvSpPr>
          <p:cNvPr id="294" name="1"/>
          <p:cNvSpPr/>
          <p:nvPr/>
        </p:nvSpPr>
        <p:spPr>
          <a:xfrm rot="18900000">
            <a:off x="16749813" y="6814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95" name="2"/>
          <p:cNvSpPr/>
          <p:nvPr/>
        </p:nvSpPr>
        <p:spPr>
          <a:xfrm rot="18900000">
            <a:off x="12114313" y="119261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顔認証 (2/15)"/>
          <p:cNvSpPr txBox="1"/>
          <p:nvPr>
            <p:ph type="title"/>
          </p:nvPr>
        </p:nvSpPr>
        <p:spPr>
          <a:prstGeom prst="rect">
            <a:avLst/>
          </a:prstGeom>
        </p:spPr>
        <p:txBody>
          <a:bodyPr/>
          <a:lstStyle/>
          <a:p>
            <a:pPr/>
            <a:r>
              <a:t>顔認証 (2/15)</a:t>
            </a:r>
          </a:p>
        </p:txBody>
      </p:sp>
      <p:sp>
        <p:nvSpPr>
          <p:cNvPr id="298" name="Demoimagesフォルダーをワーキングフォルダーにコピーしてください…"/>
          <p:cNvSpPr txBox="1"/>
          <p:nvPr>
            <p:ph type="body" idx="1"/>
          </p:nvPr>
        </p:nvSpPr>
        <p:spPr>
          <a:prstGeom prst="rect">
            <a:avLst/>
          </a:prstGeom>
        </p:spPr>
        <p:txBody>
          <a:bodyPr anchor="t"/>
          <a:lstStyle/>
          <a:p>
            <a:pPr marL="629411" indent="-629411" defTabSz="693419">
              <a:spcBef>
                <a:spcPts val="4900"/>
              </a:spcBef>
              <a:buBlip>
                <a:blip r:embed="rId2"/>
              </a:buBlip>
              <a:defRPr sz="5040"/>
            </a:pPr>
            <a:r>
              <a:t>Demoimagesフォルダーをワーキングフォルダーにコピーしてください</a:t>
            </a:r>
            <a:br/>
          </a:p>
          <a:p>
            <a:pPr marL="629411" indent="-629411" defTabSz="693419">
              <a:spcBef>
                <a:spcPts val="4900"/>
              </a:spcBef>
              <a:buBlip>
                <a:blip r:embed="rId2"/>
              </a:buBlip>
              <a:defRPr sz="5040"/>
            </a:pPr>
            <a:r>
              <a:t>Python virtual environmentがアクティブであることを確認してください。</a:t>
            </a:r>
            <a:br/>
            <a:r>
              <a:t>Windows: ◼️</a:t>
            </a:r>
            <a:r>
              <a:rPr>
                <a:latin typeface="Courier New"/>
                <a:ea typeface="Courier New"/>
                <a:cs typeface="Courier New"/>
                <a:sym typeface="Courier New"/>
              </a:rPr>
              <a:t>pyrasppi/Scripts/activate</a:t>
            </a:r>
            <a:br>
              <a:rPr>
                <a:latin typeface="Courier New"/>
                <a:ea typeface="Courier New"/>
                <a:cs typeface="Courier New"/>
                <a:sym typeface="Courier New"/>
              </a:rPr>
            </a:br>
            <a:r>
              <a:t>Mac: source ◼️</a:t>
            </a:r>
            <a:r>
              <a:rPr>
                <a:latin typeface="Courier New"/>
                <a:ea typeface="Courier New"/>
                <a:cs typeface="Courier New"/>
                <a:sym typeface="Courier New"/>
              </a:rPr>
              <a:t>pyrasppi/bin/activate</a:t>
            </a:r>
            <a:endParaRPr>
              <a:latin typeface="Courier New"/>
              <a:ea typeface="Courier New"/>
              <a:cs typeface="Courier New"/>
              <a:sym typeface="Courier New"/>
            </a:endParaRPr>
          </a:p>
          <a:p>
            <a:pPr marL="629411" indent="-629411" defTabSz="693419">
              <a:spcBef>
                <a:spcPts val="4900"/>
              </a:spcBef>
              <a:buBlip>
                <a:blip r:embed="rId2"/>
              </a:buBlip>
              <a:defRPr sz="5040"/>
            </a:pPr>
            <a:r>
              <a:t>Cmakeをインスールしてください。</a:t>
            </a:r>
            <a:br/>
            <a:r>
              <a:t>pip install Cmake</a:t>
            </a:r>
            <a:br/>
            <a:r>
              <a:t>エラー❗️: sudo pip install Cmake</a:t>
            </a:r>
          </a:p>
        </p:txBody>
      </p:sp>
      <p:pic>
        <p:nvPicPr>
          <p:cNvPr id="299" name="スクリーンショット 2023-05-30 9.49.34.png" descr="スクリーンショット 2023-05-30 9.49.34.png"/>
          <p:cNvPicPr>
            <a:picLocks noChangeAspect="1"/>
          </p:cNvPicPr>
          <p:nvPr/>
        </p:nvPicPr>
        <p:blipFill>
          <a:blip r:embed="rId3">
            <a:extLst/>
          </a:blip>
          <a:stretch>
            <a:fillRect/>
          </a:stretch>
        </p:blipFill>
        <p:spPr>
          <a:xfrm>
            <a:off x="18203416" y="4524119"/>
            <a:ext cx="4864555" cy="1945823"/>
          </a:xfrm>
          <a:prstGeom prst="rect">
            <a:avLst/>
          </a:prstGeom>
          <a:ln w="12700">
            <a:miter lim="400000"/>
          </a:ln>
        </p:spPr>
      </p:pic>
      <p:pic>
        <p:nvPicPr>
          <p:cNvPr id="300" name="スクリーンショット 2023-05-30 9.57.21.png" descr="スクリーンショット 2023-05-30 9.57.21.png"/>
          <p:cNvPicPr>
            <a:picLocks noChangeAspect="1"/>
          </p:cNvPicPr>
          <p:nvPr/>
        </p:nvPicPr>
        <p:blipFill>
          <a:blip r:embed="rId4">
            <a:extLst/>
          </a:blip>
          <a:stretch>
            <a:fillRect/>
          </a:stretch>
        </p:blipFill>
        <p:spPr>
          <a:xfrm>
            <a:off x="14720120" y="8623164"/>
            <a:ext cx="8371132" cy="1476200"/>
          </a:xfrm>
          <a:prstGeom prst="rect">
            <a:avLst/>
          </a:prstGeom>
          <a:ln w="12700">
            <a:miter lim="400000"/>
          </a:ln>
        </p:spPr>
      </p:pic>
      <p:pic>
        <p:nvPicPr>
          <p:cNvPr id="301" name="スクリーンショット 2023-05-30 10.08.01.png" descr="スクリーンショット 2023-05-30 10.08.01.png"/>
          <p:cNvPicPr>
            <a:picLocks noChangeAspect="1"/>
          </p:cNvPicPr>
          <p:nvPr/>
        </p:nvPicPr>
        <p:blipFill>
          <a:blip r:embed="rId5">
            <a:extLst/>
          </a:blip>
          <a:stretch>
            <a:fillRect/>
          </a:stretch>
        </p:blipFill>
        <p:spPr>
          <a:xfrm>
            <a:off x="11839772" y="11264749"/>
            <a:ext cx="11148893" cy="48685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顔認証 (3/15)"/>
          <p:cNvSpPr txBox="1"/>
          <p:nvPr>
            <p:ph type="title"/>
          </p:nvPr>
        </p:nvSpPr>
        <p:spPr>
          <a:prstGeom prst="rect">
            <a:avLst/>
          </a:prstGeom>
        </p:spPr>
        <p:txBody>
          <a:bodyPr/>
          <a:lstStyle/>
          <a:p>
            <a:pPr/>
            <a:r>
              <a:t>顔認証 (3/15)</a:t>
            </a:r>
          </a:p>
        </p:txBody>
      </p:sp>
      <p:sp>
        <p:nvSpPr>
          <p:cNvPr id="304" name="顔認識ライブラリーをインストールしてください。 ◼️pip install face_recognition==1.2.3…"/>
          <p:cNvSpPr txBox="1"/>
          <p:nvPr>
            <p:ph type="body" idx="1"/>
          </p:nvPr>
        </p:nvSpPr>
        <p:spPr>
          <a:prstGeom prst="rect">
            <a:avLst/>
          </a:prstGeom>
        </p:spPr>
        <p:txBody>
          <a:bodyPr anchor="t"/>
          <a:lstStyle/>
          <a:p>
            <a:pPr marL="689356" indent="-689356" defTabSz="759459">
              <a:spcBef>
                <a:spcPts val="5400"/>
              </a:spcBef>
              <a:buBlip>
                <a:blip r:embed="rId2"/>
              </a:buBlip>
              <a:defRPr sz="5520"/>
            </a:pPr>
            <a:r>
              <a:t>顔認識ライブラリーをインストールしてください。</a:t>
            </a:r>
            <a:br/>
            <a:r>
              <a:t>◼️</a:t>
            </a:r>
            <a:r>
              <a:rPr>
                <a:latin typeface="Courier New"/>
                <a:ea typeface="Courier New"/>
                <a:cs typeface="Courier New"/>
                <a:sym typeface="Courier New"/>
              </a:rPr>
              <a:t>pip install face_recognition==1.2.3</a:t>
            </a:r>
          </a:p>
          <a:p>
            <a:pPr marL="689356" indent="-689356" defTabSz="759459">
              <a:spcBef>
                <a:spcPts val="5400"/>
              </a:spcBef>
              <a:buBlip>
                <a:blip r:embed="rId2"/>
              </a:buBlip>
              <a:defRPr sz="5520"/>
            </a:pPr>
            <a:r>
              <a:t>エラー❗️: ◼️</a:t>
            </a:r>
            <a:r>
              <a:rPr>
                <a:latin typeface="Courier New"/>
                <a:ea typeface="Courier New"/>
                <a:cs typeface="Courier New"/>
                <a:sym typeface="Courier New"/>
              </a:rPr>
              <a:t>sudo pip install　face_recognition==1.2.3</a:t>
            </a:r>
          </a:p>
          <a:p>
            <a:pPr marL="689356" indent="-689356" defTabSz="759459">
              <a:spcBef>
                <a:spcPts val="5400"/>
              </a:spcBef>
              <a:buBlip>
                <a:blip r:embed="rId2"/>
              </a:buBlip>
              <a:defRPr sz="5520"/>
            </a:pPr>
            <a:r>
              <a:t>新規Pythonファイルを追加してコードを書いて始めましょう</a:t>
            </a:r>
            <a:br/>
            <a:br/>
            <a:br/>
          </a:p>
        </p:txBody>
      </p:sp>
      <p:pic>
        <p:nvPicPr>
          <p:cNvPr id="305" name="スクリーンショット 2023-05-30 10.20.11.png" descr="スクリーンショット 2023-05-30 10.20.11.png"/>
          <p:cNvPicPr>
            <a:picLocks noChangeAspect="1"/>
          </p:cNvPicPr>
          <p:nvPr/>
        </p:nvPicPr>
        <p:blipFill>
          <a:blip r:embed="rId3">
            <a:extLst/>
          </a:blip>
          <a:stretch>
            <a:fillRect/>
          </a:stretch>
        </p:blipFill>
        <p:spPr>
          <a:xfrm>
            <a:off x="18260838" y="9825855"/>
            <a:ext cx="4712124" cy="300509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編集エリア"/>
          <p:cNvSpPr txBox="1"/>
          <p:nvPr>
            <p:ph type="title"/>
          </p:nvPr>
        </p:nvSpPr>
        <p:spPr>
          <a:prstGeom prst="rect">
            <a:avLst/>
          </a:prstGeom>
        </p:spPr>
        <p:txBody>
          <a:bodyPr/>
          <a:lstStyle/>
          <a:p>
            <a:pPr/>
          </a:p>
        </p:txBody>
      </p:sp>
      <p:sp>
        <p:nvSpPr>
          <p:cNvPr id="308" name="それでもエラーが発生する場合は、このサイトにアクセスしてアドオンをダウンロードしてください。…"/>
          <p:cNvSpPr txBox="1"/>
          <p:nvPr>
            <p:ph type="body" idx="1"/>
          </p:nvPr>
        </p:nvSpPr>
        <p:spPr>
          <a:prstGeom prst="rect">
            <a:avLst/>
          </a:prstGeom>
        </p:spPr>
        <p:txBody>
          <a:bodyPr/>
          <a:lstStyle/>
          <a:p>
            <a:pPr>
              <a:buBlip>
                <a:blip r:embed="rId2"/>
              </a:buBlip>
            </a:pPr>
            <a:r>
              <a:t>それでもエラーが発生する場合は、このサイトにアクセスしてアドオンをダウンロードしてください。</a:t>
            </a:r>
          </a:p>
          <a:p>
            <a:pPr>
              <a:buBlip>
                <a:blip r:embed="rId2"/>
              </a:buBlip>
            </a:pPr>
            <a:r>
              <a:t>https://visualstudio.microsoft.com/visual-cpp-build-tools/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顔認証 (4/15)"/>
          <p:cNvSpPr txBox="1"/>
          <p:nvPr>
            <p:ph type="title"/>
          </p:nvPr>
        </p:nvSpPr>
        <p:spPr>
          <a:prstGeom prst="rect">
            <a:avLst/>
          </a:prstGeom>
        </p:spPr>
        <p:txBody>
          <a:bodyPr/>
          <a:lstStyle/>
          <a:p>
            <a:pPr/>
            <a:r>
              <a:t>顔認証 (4/15)</a:t>
            </a:r>
          </a:p>
        </p:txBody>
      </p:sp>
      <p:sp>
        <p:nvSpPr>
          <p:cNvPr id="311" name="OpenCVとFace Recognitionライブラリーをインポートしてください。 ⚫️import cv2 ⚫️import face_recognition as FR…"/>
          <p:cNvSpPr txBox="1"/>
          <p:nvPr>
            <p:ph type="body" idx="1"/>
          </p:nvPr>
        </p:nvSpPr>
        <p:spPr>
          <a:prstGeom prst="rect">
            <a:avLst/>
          </a:prstGeom>
        </p:spPr>
        <p:txBody>
          <a:bodyPr anchor="t"/>
          <a:lstStyle/>
          <a:p>
            <a:pPr marL="659383" indent="-659383" defTabSz="726440">
              <a:spcBef>
                <a:spcPts val="5100"/>
              </a:spcBef>
              <a:buBlip>
                <a:blip r:embed="rId2"/>
              </a:buBlip>
              <a:defRPr sz="5280"/>
            </a:pPr>
            <a:r>
              <a:t>OpenCVとFace Recognitionライブラリーをインポートしてください。</a:t>
            </a:r>
            <a:br/>
            <a:r>
              <a:t>⚫️</a:t>
            </a:r>
            <a:r>
              <a:rPr>
                <a:latin typeface="Courier New"/>
                <a:ea typeface="Courier New"/>
                <a:cs typeface="Courier New"/>
                <a:sym typeface="Courier New"/>
              </a:rPr>
              <a:t>import cv2</a:t>
            </a:r>
            <a:br/>
            <a:r>
              <a:t>⚫️</a:t>
            </a:r>
            <a:r>
              <a:rPr>
                <a:latin typeface="Courier New"/>
                <a:ea typeface="Courier New"/>
                <a:cs typeface="Courier New"/>
                <a:sym typeface="Courier New"/>
              </a:rPr>
              <a:t>import face_recognition as FR</a:t>
            </a:r>
          </a:p>
          <a:p>
            <a:pPr marL="659383" indent="-659383" defTabSz="726440">
              <a:spcBef>
                <a:spcPts val="5100"/>
              </a:spcBef>
              <a:buBlip>
                <a:blip r:embed="rId2"/>
              </a:buBlip>
              <a:defRPr sz="5280"/>
            </a:pPr>
            <a:r>
              <a:t>人の名前を表示するためFontスタイルを設定してください</a:t>
            </a:r>
            <a:br/>
            <a:r>
              <a:t>⚫️</a:t>
            </a:r>
            <a:r>
              <a:rPr>
                <a:latin typeface="Courier New"/>
                <a:ea typeface="Courier New"/>
                <a:cs typeface="Courier New"/>
                <a:sym typeface="Courier New"/>
              </a:rPr>
              <a:t>font=cv2.FONT_HERSHEY_SIMPLEX</a:t>
            </a:r>
          </a:p>
          <a:p>
            <a:pPr marL="659383" indent="-659383" defTabSz="726440">
              <a:spcBef>
                <a:spcPts val="5100"/>
              </a:spcBef>
              <a:buBlip>
                <a:blip r:embed="rId2"/>
              </a:buBlip>
              <a:defRPr sz="5280"/>
            </a:pPr>
            <a:r>
              <a:t>一回実行してエラー無しを確認してください。</a:t>
            </a:r>
            <a:br/>
          </a:p>
        </p:txBody>
      </p:sp>
      <p:sp>
        <p:nvSpPr>
          <p:cNvPr id="312" name="face_recognitionという単語が長いのでFRで短くして使用する方です"/>
          <p:cNvSpPr/>
          <p:nvPr/>
        </p:nvSpPr>
        <p:spPr>
          <a:xfrm>
            <a:off x="14794507" y="4585791"/>
            <a:ext cx="8719088" cy="2822725"/>
          </a:xfrm>
          <a:prstGeom prst="wedgeEllipseCallout">
            <a:avLst>
              <a:gd name="adj1" fmla="val -56121"/>
              <a:gd name="adj2" fmla="val 12086"/>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face_recognitionという単語が長いのでFRで短くして使用する方です</a:t>
            </a:r>
          </a:p>
        </p:txBody>
      </p:sp>
      <p:pic>
        <p:nvPicPr>
          <p:cNvPr id="313" name="スクリーンショット 2023-05-30 10.28.03.png" descr="スクリーンショット 2023-05-30 10.28.03.png"/>
          <p:cNvPicPr>
            <a:picLocks noChangeAspect="1"/>
          </p:cNvPicPr>
          <p:nvPr/>
        </p:nvPicPr>
        <p:blipFill>
          <a:blip r:embed="rId4">
            <a:extLst/>
          </a:blip>
          <a:stretch>
            <a:fillRect/>
          </a:stretch>
        </p:blipFill>
        <p:spPr>
          <a:xfrm>
            <a:off x="5151735" y="11270233"/>
            <a:ext cx="17784760" cy="1415397"/>
          </a:xfrm>
          <a:prstGeom prst="rect">
            <a:avLst/>
          </a:prstGeom>
          <a:ln w="12700">
            <a:miter lim="400000"/>
          </a:ln>
        </p:spPr>
      </p:pic>
      <p:pic>
        <p:nvPicPr>
          <p:cNvPr id="314" name="スクリーンショット 2023-05-30 10.31.39.png" descr="スクリーンショット 2023-05-30 10.31.39.png"/>
          <p:cNvPicPr>
            <a:picLocks noChangeAspect="1"/>
          </p:cNvPicPr>
          <p:nvPr/>
        </p:nvPicPr>
        <p:blipFill>
          <a:blip r:embed="rId5">
            <a:extLst/>
          </a:blip>
          <a:stretch>
            <a:fillRect/>
          </a:stretch>
        </p:blipFill>
        <p:spPr>
          <a:xfrm>
            <a:off x="14911635" y="8518563"/>
            <a:ext cx="7994577" cy="164147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3999" y="3632200"/>
            <a:ext cx="8013701" cy="9246793"/>
          </a:xfrm>
          <a:prstGeom prst="rect">
            <a:avLst/>
          </a:prstGeom>
        </p:spPr>
      </p:pic>
      <p:sp>
        <p:nvSpPr>
          <p:cNvPr id="142" name="Raspberry Pi (1/3)"/>
          <p:cNvSpPr txBox="1"/>
          <p:nvPr>
            <p:ph type="title"/>
          </p:nvPr>
        </p:nvSpPr>
        <p:spPr>
          <a:prstGeom prst="rect">
            <a:avLst/>
          </a:prstGeom>
        </p:spPr>
        <p:txBody>
          <a:bodyPr/>
          <a:lstStyle/>
          <a:p>
            <a:pPr/>
            <a:r>
              <a:t>Raspberry Pi (1/3)</a:t>
            </a:r>
          </a:p>
        </p:txBody>
      </p:sp>
      <p:sp>
        <p:nvSpPr>
          <p:cNvPr id="143" name="Raspberry Pi は、クレジット カード サイズの低コストの コンピュータで、コンピュータ モニタまたはテレビに 接続し、標準のキーボードとマウスを使用します。  これは、あらゆる年齢層の人々がコンピューティングを 探索し、Scratch や Python などの言語でプログラミングする方法を学ぶことができる、有能な小型デバイスです。  インターネットの閲覧や高解像度ビデオの再生から、 スプレッドシートの作成、ワードプロセッサ、ゲームに至るまで、デスクトップ コンピュータに期待されることはすべて"/>
          <p:cNvSpPr txBox="1"/>
          <p:nvPr>
            <p:ph type="body" sz="half" idx="1"/>
          </p:nvPr>
        </p:nvSpPr>
        <p:spPr>
          <a:prstGeom prst="rect">
            <a:avLst/>
          </a:prstGeom>
        </p:spPr>
        <p:txBody>
          <a:bodyPr anchor="t"/>
          <a:lstStyle/>
          <a:p>
            <a:pPr marL="480059" indent="-480059" defTabSz="693419">
              <a:spcBef>
                <a:spcPts val="2800"/>
              </a:spcBef>
              <a:buBlip>
                <a:blip r:embed="rId3"/>
              </a:buBlip>
              <a:defRPr sz="3696"/>
            </a:pPr>
            <a:r>
              <a:t>Raspberry Pi は、クレジット カード サイズの低コストの</a:t>
            </a:r>
            <a:br/>
            <a:r>
              <a:t>コンピュータで、コンピュータ モニタまたはテレビに</a:t>
            </a:r>
            <a:br/>
            <a:r>
              <a:t>接続し、標準のキーボードとマウスを使用します。 </a:t>
            </a:r>
            <a:br/>
            <a:r>
              <a:t>これは、あらゆる年齢層の人々がコンピューティングを</a:t>
            </a:r>
            <a:br/>
            <a:r>
              <a:t>探索し、Scratch や Python などの言語でプログラミングする方法を学ぶことができる、有能な小型デバイスです。 </a:t>
            </a:r>
            <a:br/>
            <a:r>
              <a:t>インターネットの閲覧や高解像度ビデオの再生から、</a:t>
            </a:r>
            <a:br/>
            <a:r>
              <a:t>スプレッドシートの作成、ワードプロセッサ、ゲームに至るまで、デスクトップ コンピュータに期待されることはすべて実行できます。</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顔認証 (5/15)"/>
          <p:cNvSpPr txBox="1"/>
          <p:nvPr>
            <p:ph type="title"/>
          </p:nvPr>
        </p:nvSpPr>
        <p:spPr>
          <a:prstGeom prst="rect">
            <a:avLst/>
          </a:prstGeom>
        </p:spPr>
        <p:txBody>
          <a:bodyPr/>
          <a:lstStyle/>
          <a:p>
            <a:pPr/>
            <a:r>
              <a:t>顔認証 (5/15)</a:t>
            </a:r>
          </a:p>
        </p:txBody>
      </p:sp>
      <p:sp>
        <p:nvSpPr>
          <p:cNvPr id="317" name="サンプル顔画像をロードしましょう。（今回は岡村さんのです） ⚫️ okamuraKao=FR.load_image_file(‘&lt;file_path&gt;’)…"/>
          <p:cNvSpPr txBox="1"/>
          <p:nvPr>
            <p:ph type="body" idx="1"/>
          </p:nvPr>
        </p:nvSpPr>
        <p:spPr>
          <a:prstGeom prst="rect">
            <a:avLst/>
          </a:prstGeom>
        </p:spPr>
        <p:txBody>
          <a:bodyPr anchor="t"/>
          <a:lstStyle/>
          <a:p>
            <a:pPr marL="517016" indent="-517016" defTabSz="569594">
              <a:spcBef>
                <a:spcPts val="4000"/>
              </a:spcBef>
              <a:buBlip>
                <a:blip r:embed="rId2"/>
              </a:buBlip>
              <a:defRPr sz="4140"/>
            </a:pPr>
            <a:r>
              <a:t>サンプル顔画像をロードしましょう。（今回は岡村さんのです）</a:t>
            </a:r>
            <a:br/>
            <a:r>
              <a:t>⚫️　</a:t>
            </a:r>
            <a:r>
              <a:rPr>
                <a:latin typeface="Courier New"/>
                <a:ea typeface="Courier New"/>
                <a:cs typeface="Courier New"/>
                <a:sym typeface="Courier New"/>
              </a:rPr>
              <a:t>okamuraKao=FR.load_image_file(‘&lt;file_path&gt;’)</a:t>
            </a:r>
          </a:p>
          <a:p>
            <a:pPr marL="517016" indent="-517016" defTabSz="569594">
              <a:spcBef>
                <a:spcPts val="4000"/>
              </a:spcBef>
              <a:buBlip>
                <a:blip r:embed="rId2"/>
              </a:buBlip>
              <a:defRPr sz="4140"/>
            </a:pPr>
            <a:r>
              <a:t>ロードした画像の中に顔が有るかどうか確認するためこちらのコマンドを追加してください。</a:t>
            </a:r>
            <a:br/>
            <a:r>
              <a:t>⚫️　</a:t>
            </a:r>
            <a:r>
              <a:rPr>
                <a:latin typeface="Courier New"/>
                <a:ea typeface="Courier New"/>
                <a:cs typeface="Courier New"/>
                <a:sym typeface="Courier New"/>
              </a:rPr>
              <a:t>faceLoc=FR.face_locations(okamuraKao)</a:t>
            </a:r>
            <a:br>
              <a:rPr>
                <a:latin typeface="Courier New"/>
                <a:ea typeface="Courier New"/>
                <a:cs typeface="Courier New"/>
                <a:sym typeface="Courier New"/>
              </a:rPr>
            </a:br>
            <a:r>
              <a:rPr>
                <a:latin typeface="Courier New"/>
                <a:ea typeface="Courier New"/>
                <a:cs typeface="Courier New"/>
                <a:sym typeface="Courier New"/>
              </a:rPr>
              <a:t>⚫️　print(faceLoc)</a:t>
            </a:r>
            <a:br/>
            <a:br/>
          </a:p>
          <a:p>
            <a:pPr marL="517016" indent="-517016" defTabSz="569594">
              <a:spcBef>
                <a:spcPts val="4000"/>
              </a:spcBef>
              <a:buBlip>
                <a:blip r:embed="rId2"/>
              </a:buBlip>
              <a:defRPr sz="4140"/>
            </a:pPr>
            <a:r>
              <a:t>実行してください。</a:t>
            </a:r>
            <a:br/>
          </a:p>
        </p:txBody>
      </p:sp>
      <p:pic>
        <p:nvPicPr>
          <p:cNvPr id="318" name="スクリーンショット 2023-05-30 10.45.47.png" descr="スクリーンショット 2023-05-30 10.45.47.png"/>
          <p:cNvPicPr>
            <a:picLocks noChangeAspect="1"/>
          </p:cNvPicPr>
          <p:nvPr/>
        </p:nvPicPr>
        <p:blipFill>
          <a:blip r:embed="rId3">
            <a:extLst/>
          </a:blip>
          <a:srcRect l="0" t="0" r="43825" b="0"/>
          <a:stretch>
            <a:fillRect/>
          </a:stretch>
        </p:blipFill>
        <p:spPr>
          <a:xfrm>
            <a:off x="13977759" y="10629900"/>
            <a:ext cx="7781395" cy="1391685"/>
          </a:xfrm>
          <a:prstGeom prst="rect">
            <a:avLst/>
          </a:prstGeom>
          <a:ln w="12700">
            <a:miter lim="400000"/>
          </a:ln>
        </p:spPr>
      </p:pic>
      <p:pic>
        <p:nvPicPr>
          <p:cNvPr id="319" name="四角形 四角形" descr="四角形 四角形"/>
          <p:cNvPicPr>
            <a:picLocks noChangeAspect="0"/>
          </p:cNvPicPr>
          <p:nvPr/>
        </p:nvPicPr>
        <p:blipFill>
          <a:blip r:embed="rId4">
            <a:extLst/>
          </a:blip>
          <a:stretch>
            <a:fillRect/>
          </a:stretch>
        </p:blipFill>
        <p:spPr>
          <a:xfrm>
            <a:off x="9245600" y="11325528"/>
            <a:ext cx="1273796" cy="1182390"/>
          </a:xfrm>
          <a:prstGeom prst="rect">
            <a:avLst/>
          </a:prstGeom>
        </p:spPr>
      </p:pic>
      <p:sp>
        <p:nvSpPr>
          <p:cNvPr id="321" name="上=y1=76"/>
          <p:cNvSpPr txBox="1"/>
          <p:nvPr/>
        </p:nvSpPr>
        <p:spPr>
          <a:xfrm>
            <a:off x="8632849" y="10629899"/>
            <a:ext cx="2499297"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上=y1=76</a:t>
            </a:r>
          </a:p>
        </p:txBody>
      </p:sp>
      <p:sp>
        <p:nvSpPr>
          <p:cNvPr id="322" name="下＝y2=166"/>
          <p:cNvSpPr txBox="1"/>
          <p:nvPr/>
        </p:nvSpPr>
        <p:spPr>
          <a:xfrm>
            <a:off x="8469927" y="12365346"/>
            <a:ext cx="299888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下＝y2=166</a:t>
            </a:r>
          </a:p>
        </p:txBody>
      </p:sp>
      <p:sp>
        <p:nvSpPr>
          <p:cNvPr id="323" name="線"/>
          <p:cNvSpPr/>
          <p:nvPr/>
        </p:nvSpPr>
        <p:spPr>
          <a:xfrm>
            <a:off x="7044779" y="10532423"/>
            <a:ext cx="1" cy="276860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24" name="線"/>
          <p:cNvSpPr/>
          <p:nvPr/>
        </p:nvSpPr>
        <p:spPr>
          <a:xfrm>
            <a:off x="6741348" y="10690859"/>
            <a:ext cx="5440304" cy="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25" name="見つけた顔の直交座標を表示する"/>
          <p:cNvSpPr/>
          <p:nvPr/>
        </p:nvSpPr>
        <p:spPr>
          <a:xfrm>
            <a:off x="1076523" y="9045302"/>
            <a:ext cx="6895208" cy="1898626"/>
          </a:xfrm>
          <a:prstGeom prst="wedgeEllipseCallout">
            <a:avLst>
              <a:gd name="adj1" fmla="val -19517"/>
              <a:gd name="adj2" fmla="val -57253"/>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見つけた顔の直交座標を表示する</a:t>
            </a:r>
          </a:p>
        </p:txBody>
      </p:sp>
      <p:sp>
        <p:nvSpPr>
          <p:cNvPr id="326" name="y"/>
          <p:cNvSpPr txBox="1"/>
          <p:nvPr/>
        </p:nvSpPr>
        <p:spPr>
          <a:xfrm>
            <a:off x="6411664" y="12365346"/>
            <a:ext cx="42507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sp>
        <p:nvSpPr>
          <p:cNvPr id="327" name="x"/>
          <p:cNvSpPr txBox="1"/>
          <p:nvPr/>
        </p:nvSpPr>
        <p:spPr>
          <a:xfrm>
            <a:off x="12353600" y="10271759"/>
            <a:ext cx="40270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a:t>
            </a:r>
          </a:p>
        </p:txBody>
      </p:sp>
      <p:sp>
        <p:nvSpPr>
          <p:cNvPr id="328" name="右=x1=165"/>
          <p:cNvSpPr txBox="1"/>
          <p:nvPr/>
        </p:nvSpPr>
        <p:spPr>
          <a:xfrm>
            <a:off x="10604289" y="11497622"/>
            <a:ext cx="275632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右=x1=165</a:t>
            </a:r>
          </a:p>
        </p:txBody>
      </p:sp>
      <p:sp>
        <p:nvSpPr>
          <p:cNvPr id="329" name="左=x2= 76"/>
          <p:cNvSpPr txBox="1"/>
          <p:nvPr/>
        </p:nvSpPr>
        <p:spPr>
          <a:xfrm>
            <a:off x="6544084" y="11497622"/>
            <a:ext cx="261662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左=x2= 76</a:t>
            </a:r>
          </a:p>
        </p:txBody>
      </p:sp>
      <p:sp>
        <p:nvSpPr>
          <p:cNvPr id="330" name="(0,0)"/>
          <p:cNvSpPr txBox="1"/>
          <p:nvPr/>
        </p:nvSpPr>
        <p:spPr>
          <a:xfrm>
            <a:off x="6452294" y="10271759"/>
            <a:ext cx="118497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(0,0)</a:t>
            </a:r>
          </a:p>
        </p:txBody>
      </p:sp>
      <p:sp>
        <p:nvSpPr>
          <p:cNvPr id="331" name="([上、右、下、左])"/>
          <p:cNvSpPr txBox="1"/>
          <p:nvPr/>
        </p:nvSpPr>
        <p:spPr>
          <a:xfrm>
            <a:off x="14220001" y="11973476"/>
            <a:ext cx="477024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([上、右、下、左])</a:t>
            </a:r>
          </a:p>
        </p:txBody>
      </p:sp>
      <p:pic>
        <p:nvPicPr>
          <p:cNvPr id="332" name="スクリーンショット 2023-05-30 16.14.06.png" descr="スクリーンショット 2023-05-30 16.14.06.png"/>
          <p:cNvPicPr>
            <a:picLocks noChangeAspect="1"/>
          </p:cNvPicPr>
          <p:nvPr/>
        </p:nvPicPr>
        <p:blipFill>
          <a:blip r:embed="rId6">
            <a:extLst/>
          </a:blip>
          <a:stretch>
            <a:fillRect/>
          </a:stretch>
        </p:blipFill>
        <p:spPr>
          <a:xfrm>
            <a:off x="8110735" y="8327375"/>
            <a:ext cx="15467395" cy="215870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顔認証 (6/15)"/>
          <p:cNvSpPr txBox="1"/>
          <p:nvPr>
            <p:ph type="title"/>
          </p:nvPr>
        </p:nvSpPr>
        <p:spPr>
          <a:prstGeom prst="rect">
            <a:avLst/>
          </a:prstGeom>
        </p:spPr>
        <p:txBody>
          <a:bodyPr/>
          <a:lstStyle/>
          <a:p>
            <a:pPr/>
            <a:r>
              <a:t>顔認証 (6/15)</a:t>
            </a:r>
          </a:p>
        </p:txBody>
      </p:sp>
      <p:sp>
        <p:nvSpPr>
          <p:cNvPr id="335" name="画像の中に複数顔がある可能性があるので、データは複数の値を保持できるArray型となります。今回は最初の最初に見つけた顔を表示するため、 line 5: faceLoc=FR.face_locations(okamuraKao)[0]…"/>
          <p:cNvSpPr txBox="1"/>
          <p:nvPr>
            <p:ph type="body" idx="1"/>
          </p:nvPr>
        </p:nvSpPr>
        <p:spPr>
          <a:prstGeom prst="rect">
            <a:avLst/>
          </a:prstGeom>
        </p:spPr>
        <p:txBody>
          <a:bodyPr anchor="t"/>
          <a:lstStyle/>
          <a:p>
            <a:pPr marL="487044" indent="-487044" defTabSz="536575">
              <a:spcBef>
                <a:spcPts val="3800"/>
              </a:spcBef>
              <a:buBlip>
                <a:blip r:embed="rId2"/>
              </a:buBlip>
              <a:defRPr sz="3900"/>
            </a:pPr>
            <a:r>
              <a:t>画像の中に複数顔がある可能性があるので、データは複数の値を保持できる</a:t>
            </a:r>
            <a:r>
              <a:rPr>
                <a:latin typeface="Helvetica Neue Light"/>
                <a:ea typeface="Helvetica Neue Light"/>
                <a:cs typeface="Helvetica Neue Light"/>
                <a:sym typeface="Helvetica Neue Light"/>
              </a:rPr>
              <a:t>Array</a:t>
            </a:r>
            <a:r>
              <a:t>型となります。今回は最初の最初に見つけた顔を表示するため、</a:t>
            </a:r>
            <a:br/>
            <a:r>
              <a:t>line 5: </a:t>
            </a:r>
            <a:r>
              <a:rPr>
                <a:latin typeface="Courier New"/>
                <a:ea typeface="Courier New"/>
                <a:cs typeface="Courier New"/>
                <a:sym typeface="Courier New"/>
              </a:rPr>
              <a:t>faceLoc=FR.face_locations(okamuraKao)[0]</a:t>
            </a:r>
            <a:br>
              <a:rPr>
                <a:latin typeface="Courier New"/>
                <a:ea typeface="Courier New"/>
                <a:cs typeface="Courier New"/>
                <a:sym typeface="Courier New"/>
              </a:rPr>
            </a:br>
          </a:p>
          <a:p>
            <a:pPr marL="487044" indent="-487044" defTabSz="536575">
              <a:spcBef>
                <a:spcPts val="3800"/>
              </a:spcBef>
              <a:buBlip>
                <a:blip r:embed="rId2"/>
              </a:buBlip>
              <a:defRPr sz="3900"/>
            </a:pPr>
            <a:r>
              <a:t>画像で確認しましょうこちらのコマンドを追加してください</a:t>
            </a:r>
            <a:br/>
            <a:r>
              <a:t>⚫️　</a:t>
            </a:r>
            <a:r>
              <a:rPr>
                <a:latin typeface="Courier New"/>
                <a:ea typeface="Courier New"/>
                <a:cs typeface="Courier New"/>
                <a:sym typeface="Courier New"/>
              </a:rPr>
              <a:t>cv2.imshow(‘my Window’, okamuraKao)</a:t>
            </a:r>
            <a:br>
              <a:rPr>
                <a:latin typeface="Courier New"/>
                <a:ea typeface="Courier New"/>
                <a:cs typeface="Courier New"/>
                <a:sym typeface="Courier New"/>
              </a:rPr>
            </a:br>
            <a:r>
              <a:rPr>
                <a:latin typeface="Courier New"/>
                <a:ea typeface="Courier New"/>
                <a:cs typeface="Courier New"/>
                <a:sym typeface="Courier New"/>
              </a:rPr>
              <a:t>⚫️　cv2.waitKey(5000)</a:t>
            </a:r>
            <a:br/>
            <a:br/>
            <a:br/>
            <a:r>
              <a:t>その後実行してください</a:t>
            </a:r>
          </a:p>
          <a:p>
            <a:pPr marL="487044" indent="-487044" defTabSz="536575">
              <a:spcBef>
                <a:spcPts val="3800"/>
              </a:spcBef>
              <a:buBlip>
                <a:blip r:embed="rId2"/>
              </a:buBlip>
              <a:defRPr sz="3900"/>
            </a:pPr>
            <a:r>
              <a:t>これを見ると色がちょっと変ですね。</a:t>
            </a:r>
          </a:p>
        </p:txBody>
      </p:sp>
      <p:sp>
        <p:nvSpPr>
          <p:cNvPr id="336" name="[0]を追加してください"/>
          <p:cNvSpPr/>
          <p:nvPr/>
        </p:nvSpPr>
        <p:spPr>
          <a:xfrm>
            <a:off x="14965362" y="5524500"/>
            <a:ext cx="5977335"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28" y="0"/>
                </a:moveTo>
                <a:cubicBezTo>
                  <a:pt x="2701" y="0"/>
                  <a:pt x="2599" y="484"/>
                  <a:pt x="2599" y="1080"/>
                </a:cubicBezTo>
                <a:lnTo>
                  <a:pt x="2599" y="6480"/>
                </a:lnTo>
                <a:lnTo>
                  <a:pt x="0" y="8633"/>
                </a:lnTo>
                <a:lnTo>
                  <a:pt x="2599" y="10793"/>
                </a:lnTo>
                <a:lnTo>
                  <a:pt x="2599" y="20520"/>
                </a:lnTo>
                <a:cubicBezTo>
                  <a:pt x="2599" y="21116"/>
                  <a:pt x="2701" y="21600"/>
                  <a:pt x="2828" y="21600"/>
                </a:cubicBezTo>
                <a:lnTo>
                  <a:pt x="21371" y="21600"/>
                </a:lnTo>
                <a:cubicBezTo>
                  <a:pt x="21497" y="21600"/>
                  <a:pt x="21600" y="21116"/>
                  <a:pt x="21600" y="20520"/>
                </a:cubicBezTo>
                <a:lnTo>
                  <a:pt x="21600" y="1080"/>
                </a:lnTo>
                <a:cubicBezTo>
                  <a:pt x="21600" y="484"/>
                  <a:pt x="21497" y="0"/>
                  <a:pt x="21371" y="0"/>
                </a:cubicBezTo>
                <a:lnTo>
                  <a:pt x="2828"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[0]を追加してください</a:t>
            </a:r>
          </a:p>
        </p:txBody>
      </p:sp>
      <p:sp>
        <p:nvSpPr>
          <p:cNvPr id="337" name="5秒間画像を表示して消える"/>
          <p:cNvSpPr/>
          <p:nvPr/>
        </p:nvSpPr>
        <p:spPr>
          <a:xfrm>
            <a:off x="6550421" y="9559528"/>
            <a:ext cx="8131573" cy="1425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335" y="5134"/>
                </a:lnTo>
                <a:lnTo>
                  <a:pt x="2335" y="20638"/>
                </a:lnTo>
                <a:cubicBezTo>
                  <a:pt x="2335" y="21169"/>
                  <a:pt x="2411" y="21600"/>
                  <a:pt x="2504" y="21600"/>
                </a:cubicBezTo>
                <a:lnTo>
                  <a:pt x="21431" y="21600"/>
                </a:lnTo>
                <a:cubicBezTo>
                  <a:pt x="21524" y="21600"/>
                  <a:pt x="21600" y="21169"/>
                  <a:pt x="21600" y="20638"/>
                </a:cubicBezTo>
                <a:lnTo>
                  <a:pt x="21600" y="3324"/>
                </a:lnTo>
                <a:cubicBezTo>
                  <a:pt x="21600" y="2793"/>
                  <a:pt x="21524" y="2363"/>
                  <a:pt x="21431" y="2363"/>
                </a:cubicBezTo>
                <a:lnTo>
                  <a:pt x="4633" y="2363"/>
                </a:lnTo>
                <a:lnTo>
                  <a:pt x="0"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3800">
                <a:solidFill>
                  <a:srgbClr val="F5F8EB"/>
                </a:solidFill>
              </a:defRPr>
            </a:pPr>
            <a:r>
              <a:rPr>
                <a:latin typeface="Helvetica Neue"/>
                <a:ea typeface="Helvetica Neue"/>
                <a:cs typeface="Helvetica Neue"/>
                <a:sym typeface="Helvetica Neue"/>
              </a:rPr>
              <a:t>5</a:t>
            </a:r>
            <a:r>
              <a:t>秒間画像を表示して消える</a:t>
            </a:r>
          </a:p>
        </p:txBody>
      </p:sp>
      <p:pic>
        <p:nvPicPr>
          <p:cNvPr id="338" name="スクリーンショット 2023-05-30 16.16.45.png" descr="スクリーンショット 2023-05-30 16.16.45.png"/>
          <p:cNvPicPr>
            <a:picLocks noChangeAspect="1"/>
          </p:cNvPicPr>
          <p:nvPr/>
        </p:nvPicPr>
        <p:blipFill>
          <a:blip r:embed="rId5">
            <a:extLst/>
          </a:blip>
          <a:stretch>
            <a:fillRect/>
          </a:stretch>
        </p:blipFill>
        <p:spPr>
          <a:xfrm>
            <a:off x="14824744" y="8200339"/>
            <a:ext cx="8831966" cy="367369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顔認証 (7/15)"/>
          <p:cNvSpPr txBox="1"/>
          <p:nvPr>
            <p:ph type="title"/>
          </p:nvPr>
        </p:nvSpPr>
        <p:spPr>
          <a:prstGeom prst="rect">
            <a:avLst/>
          </a:prstGeom>
        </p:spPr>
        <p:txBody>
          <a:bodyPr/>
          <a:lstStyle/>
          <a:p>
            <a:pPr/>
            <a:r>
              <a:t>顔認証 (7/15)</a:t>
            </a:r>
          </a:p>
        </p:txBody>
      </p:sp>
      <p:sp>
        <p:nvSpPr>
          <p:cNvPr id="341" name="顔の周りに線を描きましょう。line 6: print(faceLoc)の下にこちらのコマンドを追加しましょう。 ⚫️ top, right, bottom, left=faceLoc ⚫️ cv2.rectangle(okamuraKao,(left, top),(right, bottom),(255,0,0),2)          実行してください"/>
          <p:cNvSpPr txBox="1"/>
          <p:nvPr>
            <p:ph type="body" idx="1"/>
          </p:nvPr>
        </p:nvSpPr>
        <p:spPr>
          <a:prstGeom prst="rect">
            <a:avLst/>
          </a:prstGeom>
        </p:spPr>
        <p:txBody>
          <a:bodyPr anchor="t"/>
          <a:lstStyle/>
          <a:p>
            <a:pPr marL="502031" indent="-502031" defTabSz="553084">
              <a:spcBef>
                <a:spcPts val="3900"/>
              </a:spcBef>
              <a:buBlip>
                <a:blip r:embed="rId2"/>
              </a:buBlip>
              <a:defRPr sz="4020"/>
            </a:pPr>
            <a:r>
              <a:t>顔の周りに線を描きましょう。line 6: </a:t>
            </a:r>
            <a:r>
              <a:rPr>
                <a:latin typeface="Courier New"/>
                <a:ea typeface="Courier New"/>
                <a:cs typeface="Courier New"/>
                <a:sym typeface="Courier New"/>
              </a:rPr>
              <a:t>print(faceLoc)の下</a:t>
            </a:r>
            <a:r>
              <a:t>にこちらのコマンドを追加しましょう。</a:t>
            </a:r>
            <a:br/>
            <a:r>
              <a:t>⚫️　</a:t>
            </a:r>
            <a:r>
              <a:rPr>
                <a:latin typeface="Courier New"/>
                <a:ea typeface="Courier New"/>
                <a:cs typeface="Courier New"/>
                <a:sym typeface="Courier New"/>
              </a:rPr>
              <a:t>top, right, bottom, left=faceLoc</a:t>
            </a:r>
            <a:br>
              <a:rPr>
                <a:latin typeface="Courier New"/>
                <a:ea typeface="Courier New"/>
                <a:cs typeface="Courier New"/>
                <a:sym typeface="Courier New"/>
              </a:rPr>
            </a:br>
            <a:r>
              <a:rPr>
                <a:latin typeface="Courier New"/>
                <a:ea typeface="Courier New"/>
                <a:cs typeface="Courier New"/>
                <a:sym typeface="Courier New"/>
              </a:rPr>
              <a:t>⚫️　cv2.rectangle(okamuraKao,(left, top),(right, bottom),(255,0,0),2)</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
              <a:t>実行してください</a:t>
            </a:r>
          </a:p>
        </p:txBody>
      </p:sp>
      <p:pic>
        <p:nvPicPr>
          <p:cNvPr id="342" name="四角形 四角形" descr="四角形 四角形"/>
          <p:cNvPicPr>
            <a:picLocks noChangeAspect="0"/>
          </p:cNvPicPr>
          <p:nvPr/>
        </p:nvPicPr>
        <p:blipFill>
          <a:blip r:embed="rId3">
            <a:extLst/>
          </a:blip>
          <a:stretch>
            <a:fillRect/>
          </a:stretch>
        </p:blipFill>
        <p:spPr>
          <a:xfrm>
            <a:off x="3801343" y="8468028"/>
            <a:ext cx="2209553" cy="1653679"/>
          </a:xfrm>
          <a:prstGeom prst="rect">
            <a:avLst/>
          </a:prstGeom>
        </p:spPr>
      </p:pic>
      <p:sp>
        <p:nvSpPr>
          <p:cNvPr id="344" name="線"/>
          <p:cNvSpPr/>
          <p:nvPr/>
        </p:nvSpPr>
        <p:spPr>
          <a:xfrm flipH="1">
            <a:off x="2536279" y="7674923"/>
            <a:ext cx="1" cy="276860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45" name="線"/>
          <p:cNvSpPr/>
          <p:nvPr/>
        </p:nvSpPr>
        <p:spPr>
          <a:xfrm>
            <a:off x="2232848" y="7833359"/>
            <a:ext cx="5440304" cy="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46" name="y"/>
          <p:cNvSpPr txBox="1"/>
          <p:nvPr/>
        </p:nvSpPr>
        <p:spPr>
          <a:xfrm>
            <a:off x="1903164" y="9507846"/>
            <a:ext cx="42507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sp>
        <p:nvSpPr>
          <p:cNvPr id="347" name="x"/>
          <p:cNvSpPr txBox="1"/>
          <p:nvPr/>
        </p:nvSpPr>
        <p:spPr>
          <a:xfrm>
            <a:off x="7845100" y="7414259"/>
            <a:ext cx="40270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a:t>
            </a:r>
          </a:p>
        </p:txBody>
      </p:sp>
      <p:sp>
        <p:nvSpPr>
          <p:cNvPr id="348" name="(左、上）"/>
          <p:cNvSpPr txBox="1"/>
          <p:nvPr/>
        </p:nvSpPr>
        <p:spPr>
          <a:xfrm>
            <a:off x="2585566" y="77406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(左、上）</a:t>
            </a:r>
          </a:p>
        </p:txBody>
      </p:sp>
      <p:sp>
        <p:nvSpPr>
          <p:cNvPr id="349" name="(右、下）"/>
          <p:cNvSpPr txBox="1"/>
          <p:nvPr/>
        </p:nvSpPr>
        <p:spPr>
          <a:xfrm>
            <a:off x="4903316" y="9973622"/>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(右、下）</a:t>
            </a:r>
          </a:p>
        </p:txBody>
      </p:sp>
      <p:sp>
        <p:nvSpPr>
          <p:cNvPr id="350" name="楕円"/>
          <p:cNvSpPr/>
          <p:nvPr/>
        </p:nvSpPr>
        <p:spPr>
          <a:xfrm>
            <a:off x="3640819" y="8286750"/>
            <a:ext cx="425079" cy="405433"/>
          </a:xfrm>
          <a:prstGeom prst="ellipse">
            <a:avLst/>
          </a:prstGeom>
          <a:blipFill>
            <a:blip r:embed="rId4"/>
          </a:blipFill>
          <a:ln w="12700">
            <a:miter lim="400000"/>
          </a:ln>
        </p:spPr>
        <p:txBody>
          <a:bodyPr lIns="50800" tIns="50800" rIns="50800" bIns="50800" anchor="ctr"/>
          <a:lstStyle/>
          <a:p>
            <a:pPr>
              <a:defRPr b="1" sz="3800">
                <a:solidFill>
                  <a:srgbClr val="F5F8EB"/>
                </a:solidFill>
              </a:defRPr>
            </a:pPr>
          </a:p>
        </p:txBody>
      </p:sp>
      <p:sp>
        <p:nvSpPr>
          <p:cNvPr id="351" name="楕円"/>
          <p:cNvSpPr/>
          <p:nvPr/>
        </p:nvSpPr>
        <p:spPr>
          <a:xfrm>
            <a:off x="5768069" y="9906000"/>
            <a:ext cx="425079" cy="405433"/>
          </a:xfrm>
          <a:prstGeom prst="ellipse">
            <a:avLst/>
          </a:prstGeom>
          <a:blipFill>
            <a:blip r:embed="rId5"/>
          </a:blipFill>
          <a:ln w="12700">
            <a:miter lim="400000"/>
          </a:ln>
        </p:spPr>
        <p:txBody>
          <a:bodyPr lIns="50800" tIns="50800" rIns="50800" bIns="50800" anchor="ctr"/>
          <a:lstStyle/>
          <a:p>
            <a:pPr>
              <a:defRPr b="1" sz="3800">
                <a:solidFill>
                  <a:srgbClr val="F5F8EB"/>
                </a:solidFill>
              </a:defRPr>
            </a:pPr>
          </a:p>
        </p:txBody>
      </p:sp>
      <p:sp>
        <p:nvSpPr>
          <p:cNvPr id="352" name="(左、上）"/>
          <p:cNvSpPr txBox="1"/>
          <p:nvPr/>
        </p:nvSpPr>
        <p:spPr>
          <a:xfrm>
            <a:off x="10086143" y="67881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(左、上）</a:t>
            </a:r>
          </a:p>
        </p:txBody>
      </p:sp>
      <p:sp>
        <p:nvSpPr>
          <p:cNvPr id="353" name="(右、下）"/>
          <p:cNvSpPr txBox="1"/>
          <p:nvPr/>
        </p:nvSpPr>
        <p:spPr>
          <a:xfrm>
            <a:off x="14460066" y="67881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(右、下）</a:t>
            </a:r>
          </a:p>
        </p:txBody>
      </p:sp>
      <p:sp>
        <p:nvSpPr>
          <p:cNvPr id="354" name="色(青,緑,赤)"/>
          <p:cNvSpPr/>
          <p:nvPr/>
        </p:nvSpPr>
        <p:spPr>
          <a:xfrm>
            <a:off x="17783522" y="4658359"/>
            <a:ext cx="3338910" cy="1713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1" y="0"/>
                </a:moveTo>
                <a:cubicBezTo>
                  <a:pt x="184" y="0"/>
                  <a:pt x="0" y="358"/>
                  <a:pt x="0" y="800"/>
                </a:cubicBezTo>
                <a:lnTo>
                  <a:pt x="0" y="15207"/>
                </a:lnTo>
                <a:cubicBezTo>
                  <a:pt x="0" y="15649"/>
                  <a:pt x="184" y="16007"/>
                  <a:pt x="411" y="16007"/>
                </a:cubicBezTo>
                <a:lnTo>
                  <a:pt x="12401" y="16007"/>
                </a:lnTo>
                <a:lnTo>
                  <a:pt x="13220" y="21600"/>
                </a:lnTo>
                <a:lnTo>
                  <a:pt x="14041" y="16007"/>
                </a:lnTo>
                <a:lnTo>
                  <a:pt x="21189" y="16007"/>
                </a:lnTo>
                <a:cubicBezTo>
                  <a:pt x="21416" y="16007"/>
                  <a:pt x="21600" y="15649"/>
                  <a:pt x="21600" y="15207"/>
                </a:cubicBezTo>
                <a:lnTo>
                  <a:pt x="21600" y="800"/>
                </a:lnTo>
                <a:cubicBezTo>
                  <a:pt x="21600" y="358"/>
                  <a:pt x="21416" y="0"/>
                  <a:pt x="21189" y="0"/>
                </a:cubicBezTo>
                <a:lnTo>
                  <a:pt x="411"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色(青,緑,赤)</a:t>
            </a:r>
          </a:p>
        </p:txBody>
      </p:sp>
      <p:sp>
        <p:nvSpPr>
          <p:cNvPr id="355" name="線の厚さ"/>
          <p:cNvSpPr/>
          <p:nvPr/>
        </p:nvSpPr>
        <p:spPr>
          <a:xfrm>
            <a:off x="19402772" y="6731789"/>
            <a:ext cx="3338910" cy="15105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66" y="0"/>
                </a:moveTo>
                <a:lnTo>
                  <a:pt x="12545" y="3439"/>
                </a:lnTo>
                <a:lnTo>
                  <a:pt x="411" y="3439"/>
                </a:lnTo>
                <a:cubicBezTo>
                  <a:pt x="184" y="3439"/>
                  <a:pt x="0" y="3846"/>
                  <a:pt x="0" y="4347"/>
                </a:cubicBezTo>
                <a:lnTo>
                  <a:pt x="0" y="20692"/>
                </a:lnTo>
                <a:cubicBezTo>
                  <a:pt x="0" y="21193"/>
                  <a:pt x="184" y="21600"/>
                  <a:pt x="411" y="21600"/>
                </a:cubicBezTo>
                <a:lnTo>
                  <a:pt x="21189" y="21600"/>
                </a:lnTo>
                <a:cubicBezTo>
                  <a:pt x="21416" y="21600"/>
                  <a:pt x="21600" y="21193"/>
                  <a:pt x="21600" y="20692"/>
                </a:cubicBezTo>
                <a:lnTo>
                  <a:pt x="21600" y="4347"/>
                </a:lnTo>
                <a:cubicBezTo>
                  <a:pt x="21600" y="3846"/>
                  <a:pt x="21416" y="3439"/>
                  <a:pt x="21189" y="3439"/>
                </a:cubicBezTo>
                <a:lnTo>
                  <a:pt x="14188" y="3439"/>
                </a:lnTo>
                <a:lnTo>
                  <a:pt x="13366" y="0"/>
                </a:lnTo>
                <a:close/>
              </a:path>
            </a:pathLst>
          </a:cu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線の厚さ</a:t>
            </a:r>
          </a:p>
        </p:txBody>
      </p:sp>
      <p:sp>
        <p:nvSpPr>
          <p:cNvPr id="356" name="(0,0)"/>
          <p:cNvSpPr txBox="1"/>
          <p:nvPr/>
        </p:nvSpPr>
        <p:spPr>
          <a:xfrm>
            <a:off x="1943794" y="7067942"/>
            <a:ext cx="118497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(0,0)</a:t>
            </a:r>
          </a:p>
        </p:txBody>
      </p:sp>
      <p:pic>
        <p:nvPicPr>
          <p:cNvPr id="357" name="スクリーンショット 2023-05-30 16.19.30.png" descr="スクリーンショット 2023-05-30 16.19.30.png"/>
          <p:cNvPicPr>
            <a:picLocks noChangeAspect="1"/>
          </p:cNvPicPr>
          <p:nvPr/>
        </p:nvPicPr>
        <p:blipFill>
          <a:blip r:embed="rId8">
            <a:extLst/>
          </a:blip>
          <a:stretch>
            <a:fillRect/>
          </a:stretch>
        </p:blipFill>
        <p:spPr>
          <a:xfrm>
            <a:off x="7398339" y="8630687"/>
            <a:ext cx="3060701" cy="4216401"/>
          </a:xfrm>
          <a:prstGeom prst="rect">
            <a:avLst/>
          </a:prstGeom>
          <a:ln w="12700">
            <a:miter lim="400000"/>
          </a:ln>
        </p:spPr>
      </p:pic>
      <p:pic>
        <p:nvPicPr>
          <p:cNvPr id="358" name="スクリーンショット 2023-05-30 16.19.59.png" descr="スクリーンショット 2023-05-30 16.19.59.png"/>
          <p:cNvPicPr>
            <a:picLocks noChangeAspect="1"/>
          </p:cNvPicPr>
          <p:nvPr/>
        </p:nvPicPr>
        <p:blipFill>
          <a:blip r:embed="rId9">
            <a:extLst/>
          </a:blip>
          <a:stretch>
            <a:fillRect/>
          </a:stretch>
        </p:blipFill>
        <p:spPr>
          <a:xfrm>
            <a:off x="10877326" y="8483077"/>
            <a:ext cx="11582070" cy="4511621"/>
          </a:xfrm>
          <a:prstGeom prst="rect">
            <a:avLst/>
          </a:prstGeom>
          <a:ln w="12700">
            <a:miter lim="400000"/>
          </a:ln>
        </p:spPr>
      </p:pic>
      <p:sp>
        <p:nvSpPr>
          <p:cNvPr id="359" name="5000"/>
          <p:cNvSpPr txBox="1"/>
          <p:nvPr/>
        </p:nvSpPr>
        <p:spPr>
          <a:xfrm>
            <a:off x="13766080" y="12018832"/>
            <a:ext cx="927101" cy="6350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solidFill>
                  <a:srgbClr val="F5F8EB"/>
                </a:solidFill>
              </a:defRPr>
            </a:lvl1pPr>
          </a:lstStyle>
          <a:p>
            <a:pPr/>
            <a:r>
              <a:t>5000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顔認証 (8/15)"/>
          <p:cNvSpPr txBox="1"/>
          <p:nvPr>
            <p:ph type="title"/>
          </p:nvPr>
        </p:nvSpPr>
        <p:spPr>
          <a:prstGeom prst="rect">
            <a:avLst/>
          </a:prstGeom>
        </p:spPr>
        <p:txBody>
          <a:bodyPr/>
          <a:lstStyle/>
          <a:p>
            <a:pPr/>
            <a:r>
              <a:t>顔認証 (8/15)</a:t>
            </a:r>
          </a:p>
        </p:txBody>
      </p:sp>
      <p:sp>
        <p:nvSpPr>
          <p:cNvPr id="362" name="ほとんどの画像ファイルは RGB 形式で動作しますが、OpenCV は BGR 形式で動作します。 OpenCV を使用して画像を表示する前に、RGB から BGR に変換する必要があります。こちらのコマンドをline 8: cv2.rectangle(okamuraKao,(left,top),(right,bottom),(255,0,0),2)の下に追加してください。 ⚫️ okamuraKaoBGR=cv2.cvtColor(okamuraKao,cv2.COLOR_RGB2BGR)…"/>
          <p:cNvSpPr txBox="1"/>
          <p:nvPr>
            <p:ph type="body" idx="1"/>
          </p:nvPr>
        </p:nvSpPr>
        <p:spPr>
          <a:prstGeom prst="rect">
            <a:avLst/>
          </a:prstGeom>
        </p:spPr>
        <p:txBody>
          <a:bodyPr anchor="t"/>
          <a:lstStyle/>
          <a:p>
            <a:pPr marL="464566" indent="-464566" defTabSz="511809">
              <a:spcBef>
                <a:spcPts val="3600"/>
              </a:spcBef>
              <a:buBlip>
                <a:blip r:embed="rId2"/>
              </a:buBlip>
              <a:defRPr sz="3720"/>
            </a:pPr>
            <a:r>
              <a:t>ほとんどの画像ファイルは RGB 形式で動作しますが、OpenCV は BGR 形式で動作します。 OpenCV を使用して画像を表示する前に、RGB から BGR に変換する必要があります。こちらのコマンドをline 8: </a:t>
            </a:r>
            <a:r>
              <a:rPr>
                <a:latin typeface="Courier New"/>
                <a:ea typeface="Courier New"/>
                <a:cs typeface="Courier New"/>
                <a:sym typeface="Courier New"/>
              </a:rPr>
              <a:t>cv2.rectangle(okamuraKao,(left,top),(right,bottom),(255,0,0),2)</a:t>
            </a:r>
            <a:r>
              <a:t>の下に追加してください。</a:t>
            </a:r>
            <a:br/>
            <a:r>
              <a:t>⚫️　</a:t>
            </a:r>
            <a:r>
              <a:rPr>
                <a:latin typeface="Courier New"/>
                <a:ea typeface="Courier New"/>
                <a:cs typeface="Courier New"/>
                <a:sym typeface="Courier New"/>
              </a:rPr>
              <a:t>okamuraKaoBGR=cv2.cvtColor(okamuraKao,cv2.COLOR_RGB2BGR)</a:t>
            </a:r>
          </a:p>
          <a:p>
            <a:pPr marL="464566" indent="-464566" defTabSz="511809">
              <a:spcBef>
                <a:spcPts val="3600"/>
              </a:spcBef>
              <a:buBlip>
                <a:blip r:embed="rId2"/>
              </a:buBlip>
              <a:defRPr sz="3720"/>
            </a:pPr>
            <a:r>
              <a:t>そして、次のコマンとに表示するのはokamuraKaoではなくてokamuraKaoBGRを変更してください。</a:t>
            </a:r>
            <a:br/>
            <a:r>
              <a:t>⚫️　</a:t>
            </a:r>
            <a:r>
              <a:rPr>
                <a:latin typeface="Courier New"/>
                <a:ea typeface="Courier New"/>
                <a:cs typeface="Courier New"/>
                <a:sym typeface="Courier New"/>
              </a:rPr>
              <a:t>cv2.imshow('my Window',</a:t>
            </a:r>
            <a:r>
              <a:rPr>
                <a:solidFill>
                  <a:schemeClr val="accent5">
                    <a:satOff val="18430"/>
                    <a:lumOff val="-14768"/>
                  </a:schemeClr>
                </a:solidFill>
                <a:latin typeface="Courier New"/>
                <a:ea typeface="Courier New"/>
                <a:cs typeface="Courier New"/>
                <a:sym typeface="Courier New"/>
              </a:rPr>
              <a:t>okamuraKaoBGR</a:t>
            </a:r>
            <a:r>
              <a:rPr>
                <a:latin typeface="Courier New"/>
                <a:ea typeface="Courier New"/>
                <a:cs typeface="Courier New"/>
                <a:sym typeface="Courier New"/>
              </a:rPr>
              <a:t>)</a:t>
            </a:r>
            <a:br/>
            <a:r>
              <a:t>その後、実行して確認してください。</a:t>
            </a:r>
            <a:br/>
          </a:p>
        </p:txBody>
      </p:sp>
      <p:pic>
        <p:nvPicPr>
          <p:cNvPr id="363" name="スクリーンショット 2023-05-30 16.24.42.png" descr="スクリーンショット 2023-05-30 16.24.42.png"/>
          <p:cNvPicPr>
            <a:picLocks noChangeAspect="1"/>
          </p:cNvPicPr>
          <p:nvPr/>
        </p:nvPicPr>
        <p:blipFill>
          <a:blip r:embed="rId3">
            <a:extLst/>
          </a:blip>
          <a:stretch>
            <a:fillRect/>
          </a:stretch>
        </p:blipFill>
        <p:spPr>
          <a:xfrm>
            <a:off x="2294135" y="10420967"/>
            <a:ext cx="2030308" cy="2768601"/>
          </a:xfrm>
          <a:prstGeom prst="rect">
            <a:avLst/>
          </a:prstGeom>
          <a:ln w="12700">
            <a:miter lim="400000"/>
          </a:ln>
        </p:spPr>
      </p:pic>
      <p:pic>
        <p:nvPicPr>
          <p:cNvPr id="364" name="スクリーンショット 2023-05-30 16.25.41.png" descr="スクリーンショット 2023-05-30 16.25.41.png"/>
          <p:cNvPicPr>
            <a:picLocks noChangeAspect="1"/>
          </p:cNvPicPr>
          <p:nvPr/>
        </p:nvPicPr>
        <p:blipFill>
          <a:blip r:embed="rId4">
            <a:extLst/>
          </a:blip>
          <a:stretch>
            <a:fillRect/>
          </a:stretch>
        </p:blipFill>
        <p:spPr>
          <a:xfrm>
            <a:off x="10015487" y="9890695"/>
            <a:ext cx="13391035" cy="1905444"/>
          </a:xfrm>
          <a:prstGeom prst="rect">
            <a:avLst/>
          </a:prstGeom>
          <a:ln w="12700">
            <a:miter lim="400000"/>
          </a:ln>
        </p:spPr>
      </p:pic>
      <p:sp>
        <p:nvSpPr>
          <p:cNvPr id="365" name="RGB➡️BGR"/>
          <p:cNvSpPr/>
          <p:nvPr/>
        </p:nvSpPr>
        <p:spPr>
          <a:xfrm>
            <a:off x="6152430" y="10736426"/>
            <a:ext cx="4921648" cy="1943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1787" y="7485"/>
                </a:lnTo>
                <a:lnTo>
                  <a:pt x="279" y="7485"/>
                </a:lnTo>
                <a:cubicBezTo>
                  <a:pt x="125" y="7485"/>
                  <a:pt x="0" y="7801"/>
                  <a:pt x="0" y="8191"/>
                </a:cubicBezTo>
                <a:lnTo>
                  <a:pt x="0" y="20894"/>
                </a:lnTo>
                <a:cubicBezTo>
                  <a:pt x="0" y="21284"/>
                  <a:pt x="125" y="21600"/>
                  <a:pt x="279" y="21600"/>
                </a:cubicBezTo>
                <a:lnTo>
                  <a:pt x="12851" y="21600"/>
                </a:lnTo>
                <a:cubicBezTo>
                  <a:pt x="13005" y="21600"/>
                  <a:pt x="13130" y="21284"/>
                  <a:pt x="13130" y="20894"/>
                </a:cubicBezTo>
                <a:lnTo>
                  <a:pt x="13130" y="9466"/>
                </a:lnTo>
                <a:lnTo>
                  <a:pt x="21600"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RGB➡️BGR</a:t>
            </a:r>
          </a:p>
        </p:txBody>
      </p:sp>
      <p:sp>
        <p:nvSpPr>
          <p:cNvPr id="366" name="BGR変数"/>
          <p:cNvSpPr/>
          <p:nvPr/>
        </p:nvSpPr>
        <p:spPr>
          <a:xfrm>
            <a:off x="16471180" y="11354733"/>
            <a:ext cx="2991645" cy="1801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29" y="0"/>
                </a:moveTo>
                <a:lnTo>
                  <a:pt x="7112" y="9803"/>
                </a:lnTo>
                <a:lnTo>
                  <a:pt x="458" y="9803"/>
                </a:lnTo>
                <a:cubicBezTo>
                  <a:pt x="205" y="9803"/>
                  <a:pt x="0" y="10144"/>
                  <a:pt x="0" y="10564"/>
                </a:cubicBezTo>
                <a:lnTo>
                  <a:pt x="0" y="20839"/>
                </a:lnTo>
                <a:cubicBezTo>
                  <a:pt x="0" y="21259"/>
                  <a:pt x="205" y="21600"/>
                  <a:pt x="458" y="21600"/>
                </a:cubicBezTo>
                <a:lnTo>
                  <a:pt x="21142" y="21600"/>
                </a:lnTo>
                <a:cubicBezTo>
                  <a:pt x="21395" y="21600"/>
                  <a:pt x="21600" y="21259"/>
                  <a:pt x="21600" y="20839"/>
                </a:cubicBezTo>
                <a:lnTo>
                  <a:pt x="21600" y="10564"/>
                </a:lnTo>
                <a:cubicBezTo>
                  <a:pt x="21600" y="10144"/>
                  <a:pt x="21395" y="9803"/>
                  <a:pt x="21142" y="9803"/>
                </a:cubicBezTo>
                <a:lnTo>
                  <a:pt x="8946" y="9803"/>
                </a:lnTo>
                <a:lnTo>
                  <a:pt x="8029"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BGR変数</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スクリーンショット 2023-05-30 16.31.03.png" descr="スクリーンショット 2023-05-30 16.31.03.png"/>
          <p:cNvPicPr>
            <a:picLocks noChangeAspect="1"/>
          </p:cNvPicPr>
          <p:nvPr/>
        </p:nvPicPr>
        <p:blipFill>
          <a:blip r:embed="rId2">
            <a:extLst/>
          </a:blip>
          <a:stretch>
            <a:fillRect/>
          </a:stretch>
        </p:blipFill>
        <p:spPr>
          <a:xfrm>
            <a:off x="5780360" y="10733871"/>
            <a:ext cx="16692011" cy="2628993"/>
          </a:xfrm>
          <a:prstGeom prst="rect">
            <a:avLst/>
          </a:prstGeom>
          <a:ln w="12700">
            <a:miter lim="400000"/>
          </a:ln>
        </p:spPr>
      </p:pic>
      <p:sp>
        <p:nvSpPr>
          <p:cNvPr id="369" name="顔認証 (9/15)"/>
          <p:cNvSpPr txBox="1"/>
          <p:nvPr>
            <p:ph type="title"/>
          </p:nvPr>
        </p:nvSpPr>
        <p:spPr>
          <a:prstGeom prst="rect">
            <a:avLst/>
          </a:prstGeom>
        </p:spPr>
        <p:txBody>
          <a:bodyPr/>
          <a:lstStyle/>
          <a:p>
            <a:pPr/>
            <a:r>
              <a:t>顔認証 (9/15)</a:t>
            </a:r>
          </a:p>
        </p:txBody>
      </p:sp>
      <p:sp>
        <p:nvSpPr>
          <p:cNvPr id="370" name="これで、画像内の顔を見つける方法がわかったので、コマンドを line 6から line 10まで消してください。      次のステップでは、確立された顔をエンコードする必要があります。 このコマンドをline 5: faceLoc=FR.face_locations(okamuraKao)[0]下に追加してください。 ⚫️ okamuraKaoEncode=FR.face_encodings(okamuraKao)[0]…"/>
          <p:cNvSpPr txBox="1"/>
          <p:nvPr>
            <p:ph type="body" idx="1"/>
          </p:nvPr>
        </p:nvSpPr>
        <p:spPr>
          <a:xfrm>
            <a:off x="1206500" y="3695700"/>
            <a:ext cx="21958300" cy="9105900"/>
          </a:xfrm>
          <a:prstGeom prst="rect">
            <a:avLst/>
          </a:prstGeom>
        </p:spPr>
        <p:txBody>
          <a:bodyPr anchor="t"/>
          <a:lstStyle/>
          <a:p>
            <a:pPr marL="382143" indent="-382143" defTabSz="421004">
              <a:spcBef>
                <a:spcPts val="3000"/>
              </a:spcBef>
              <a:buBlip>
                <a:blip r:embed="rId3"/>
              </a:buBlip>
              <a:defRPr sz="3059"/>
            </a:pPr>
            <a:r>
              <a:t>これで、画像内の顔を見つける方法がわかったので、コマンドを line 6から line 10まで消してください。</a:t>
            </a:r>
            <a:br/>
            <a:br/>
            <a:br/>
            <a:br/>
            <a:br/>
            <a:br/>
            <a:r>
              <a:t>次のステップでは、確立された顔をエンコードする必要があります。 このコマンドをline 5: </a:t>
            </a:r>
            <a:r>
              <a:rPr>
                <a:latin typeface="Courier New"/>
                <a:ea typeface="Courier New"/>
                <a:cs typeface="Courier New"/>
                <a:sym typeface="Courier New"/>
              </a:rPr>
              <a:t>faceLoc=FR.face_locations(okamuraKao)[0]</a:t>
            </a:r>
            <a:r>
              <a:t>下に追加してください。</a:t>
            </a:r>
            <a:br/>
            <a:r>
              <a:t>⚫️　</a:t>
            </a:r>
            <a:r>
              <a:rPr>
                <a:latin typeface="Courier New"/>
                <a:ea typeface="Courier New"/>
                <a:cs typeface="Courier New"/>
                <a:sym typeface="Courier New"/>
              </a:rPr>
              <a:t>okamuraKaoEncode=FR.face_encodings(okamuraKao)[0]</a:t>
            </a:r>
          </a:p>
          <a:p>
            <a:pPr marL="382143" indent="-382143" defTabSz="421004">
              <a:spcBef>
                <a:spcPts val="3000"/>
              </a:spcBef>
              <a:buBlip>
                <a:blip r:embed="rId3"/>
              </a:buBlip>
              <a:defRPr sz="3059"/>
            </a:pPr>
            <a:r>
              <a:t>別の顔(重長さんの顔）を読み込んでエンコードするので、line 4からline 6までのコマンドをコピーして6行目の後に入れてください。その後 line 7からline 9までokamuraをshigenagaに編集してください。</a:t>
            </a:r>
            <a:br/>
            <a:br/>
            <a:br/>
            <a:br/>
          </a:p>
        </p:txBody>
      </p:sp>
      <p:pic>
        <p:nvPicPr>
          <p:cNvPr id="371" name="スクリーンショット 2023-05-24 10.11.57.png" descr="スクリーンショット 2023-05-24 10.11.57.png"/>
          <p:cNvPicPr>
            <a:picLocks noChangeAspect="1"/>
          </p:cNvPicPr>
          <p:nvPr/>
        </p:nvPicPr>
        <p:blipFill>
          <a:blip r:embed="rId4">
            <a:extLst/>
          </a:blip>
          <a:stretch>
            <a:fillRect/>
          </a:stretch>
        </p:blipFill>
        <p:spPr>
          <a:xfrm>
            <a:off x="1814253" y="4592812"/>
            <a:ext cx="2435517" cy="1895344"/>
          </a:xfrm>
          <a:prstGeom prst="rect">
            <a:avLst/>
          </a:prstGeom>
          <a:ln w="12700">
            <a:miter lim="400000"/>
          </a:ln>
        </p:spPr>
      </p:pic>
      <p:pic>
        <p:nvPicPr>
          <p:cNvPr id="372" name="スクリーンショット 2023-05-24 10.11.57.png" descr="スクリーンショット 2023-05-24 10.11.57.png"/>
          <p:cNvPicPr>
            <a:picLocks noChangeAspect="1"/>
          </p:cNvPicPr>
          <p:nvPr/>
        </p:nvPicPr>
        <p:blipFill>
          <a:blip r:embed="rId4">
            <a:extLst/>
          </a:blip>
          <a:stretch>
            <a:fillRect/>
          </a:stretch>
        </p:blipFill>
        <p:spPr>
          <a:xfrm>
            <a:off x="5187997" y="4552605"/>
            <a:ext cx="1270001" cy="988328"/>
          </a:xfrm>
          <a:prstGeom prst="rect">
            <a:avLst/>
          </a:prstGeom>
          <a:ln w="12700">
            <a:miter lim="400000"/>
          </a:ln>
        </p:spPr>
      </p:pic>
      <p:pic>
        <p:nvPicPr>
          <p:cNvPr id="373" name="スクリーンショット 2023-05-24 10.11.57.png" descr="スクリーンショット 2023-05-24 10.11.57.png"/>
          <p:cNvPicPr>
            <a:picLocks noChangeAspect="1"/>
          </p:cNvPicPr>
          <p:nvPr/>
        </p:nvPicPr>
        <p:blipFill>
          <a:blip r:embed="rId4">
            <a:extLst/>
          </a:blip>
          <a:stretch>
            <a:fillRect/>
          </a:stretch>
        </p:blipFill>
        <p:spPr>
          <a:xfrm>
            <a:off x="5187997" y="5698567"/>
            <a:ext cx="1270001" cy="988328"/>
          </a:xfrm>
          <a:prstGeom prst="rect">
            <a:avLst/>
          </a:prstGeom>
          <a:ln w="12700">
            <a:miter lim="400000"/>
          </a:ln>
        </p:spPr>
      </p:pic>
      <p:sp>
        <p:nvSpPr>
          <p:cNvPr id="374" name="楕円"/>
          <p:cNvSpPr/>
          <p:nvPr/>
        </p:nvSpPr>
        <p:spPr>
          <a:xfrm>
            <a:off x="3107603" y="4637166"/>
            <a:ext cx="1142168" cy="1150961"/>
          </a:xfrm>
          <a:prstGeom prst="ellipse">
            <a:avLst/>
          </a:prstGeom>
          <a:blipFill>
            <a:blip r:embed="rId5"/>
          </a:blipFill>
          <a:ln w="12700">
            <a:miter lim="400000"/>
          </a:ln>
        </p:spPr>
        <p:txBody>
          <a:bodyPr lIns="50800" tIns="50800" rIns="50800" bIns="50800" anchor="ctr"/>
          <a:lstStyle/>
          <a:p>
            <a:pPr>
              <a:defRPr b="1" sz="3800">
                <a:solidFill>
                  <a:srgbClr val="F5F8EB"/>
                </a:solidFill>
              </a:defRPr>
            </a:pPr>
          </a:p>
        </p:txBody>
      </p:sp>
      <p:sp>
        <p:nvSpPr>
          <p:cNvPr id="375" name="う"/>
          <p:cNvSpPr/>
          <p:nvPr/>
        </p:nvSpPr>
        <p:spPr>
          <a:xfrm>
            <a:off x="4178410" y="4411769"/>
            <a:ext cx="1708656" cy="1270001"/>
          </a:xfrm>
          <a:prstGeom prst="rightArrow">
            <a:avLst>
              <a:gd name="adj1" fmla="val 32000"/>
              <a:gd name="adj2" fmla="val 64000"/>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う</a:t>
            </a:r>
          </a:p>
        </p:txBody>
      </p:sp>
      <p:sp>
        <p:nvSpPr>
          <p:cNvPr id="376" name="楕円"/>
          <p:cNvSpPr/>
          <p:nvPr/>
        </p:nvSpPr>
        <p:spPr>
          <a:xfrm>
            <a:off x="2029986" y="5360978"/>
            <a:ext cx="1142168" cy="1150962"/>
          </a:xfrm>
          <a:prstGeom prst="ellipse">
            <a:avLst/>
          </a:prstGeom>
          <a:blipFill>
            <a:blip r:embed="rId7"/>
          </a:blipFill>
          <a:ln w="12700">
            <a:miter lim="400000"/>
          </a:ln>
        </p:spPr>
        <p:txBody>
          <a:bodyPr lIns="50800" tIns="50800" rIns="50800" bIns="50800" anchor="ctr"/>
          <a:lstStyle/>
          <a:p>
            <a:pPr>
              <a:defRPr b="1" sz="3800">
                <a:solidFill>
                  <a:srgbClr val="F5F8EB"/>
                </a:solidFill>
              </a:defRPr>
            </a:pPr>
          </a:p>
        </p:txBody>
      </p:sp>
      <p:sp>
        <p:nvSpPr>
          <p:cNvPr id="377" name="矢印"/>
          <p:cNvSpPr/>
          <p:nvPr/>
        </p:nvSpPr>
        <p:spPr>
          <a:xfrm>
            <a:off x="3049480" y="5557730"/>
            <a:ext cx="2870995" cy="1270001"/>
          </a:xfrm>
          <a:prstGeom prst="rightArrow">
            <a:avLst>
              <a:gd name="adj1" fmla="val 32000"/>
              <a:gd name="adj2" fmla="val 64000"/>
            </a:avLst>
          </a:prstGeom>
          <a:blipFill>
            <a:blip r:embed="rId8"/>
          </a:blipFill>
          <a:ln w="12700">
            <a:miter lim="400000"/>
          </a:ln>
        </p:spPr>
        <p:txBody>
          <a:bodyPr lIns="50800" tIns="50800" rIns="50800" bIns="50800" anchor="ctr"/>
          <a:lstStyle/>
          <a:p>
            <a:pPr>
              <a:defRPr b="1" sz="3800">
                <a:solidFill>
                  <a:srgbClr val="F5F8EB"/>
                </a:solidFill>
              </a:defRPr>
            </a:pPr>
          </a:p>
        </p:txBody>
      </p:sp>
      <p:sp>
        <p:nvSpPr>
          <p:cNvPr id="378" name="Shigenagaに編集"/>
          <p:cNvSpPr/>
          <p:nvPr/>
        </p:nvSpPr>
        <p:spPr>
          <a:xfrm>
            <a:off x="15272425" y="9784171"/>
            <a:ext cx="5280671" cy="794743"/>
          </a:xfrm>
          <a:prstGeom prst="roundRect">
            <a:avLst>
              <a:gd name="adj" fmla="val 35462"/>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Shigenagaに編集</a:t>
            </a:r>
          </a:p>
        </p:txBody>
      </p:sp>
      <p:sp>
        <p:nvSpPr>
          <p:cNvPr id="379" name="線"/>
          <p:cNvSpPr/>
          <p:nvPr/>
        </p:nvSpPr>
        <p:spPr>
          <a:xfrm flipH="1">
            <a:off x="11706575" y="10477688"/>
            <a:ext cx="4817878" cy="2244791"/>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0" name="線"/>
          <p:cNvSpPr/>
          <p:nvPr/>
        </p:nvSpPr>
        <p:spPr>
          <a:xfrm flipH="1">
            <a:off x="7858287" y="10256719"/>
            <a:ext cx="7819488" cy="218552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1" name="線"/>
          <p:cNvSpPr/>
          <p:nvPr/>
        </p:nvSpPr>
        <p:spPr>
          <a:xfrm flipH="1">
            <a:off x="13143144" y="10450022"/>
            <a:ext cx="3934143" cy="274606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2" name="線"/>
          <p:cNvSpPr/>
          <p:nvPr/>
        </p:nvSpPr>
        <p:spPr>
          <a:xfrm flipH="1">
            <a:off x="7986728" y="10467021"/>
            <a:ext cx="8883615" cy="264163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3" name="線"/>
          <p:cNvSpPr/>
          <p:nvPr/>
        </p:nvSpPr>
        <p:spPr>
          <a:xfrm>
            <a:off x="17499342" y="10501231"/>
            <a:ext cx="2845865" cy="1775875"/>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pic>
        <p:nvPicPr>
          <p:cNvPr id="384" name="スクリーンショット 2023-05-30 16.28.29.png" descr="スクリーンショット 2023-05-30 16.28.29.png"/>
          <p:cNvPicPr>
            <a:picLocks noChangeAspect="1"/>
          </p:cNvPicPr>
          <p:nvPr/>
        </p:nvPicPr>
        <p:blipFill>
          <a:blip r:embed="rId10">
            <a:extLst/>
          </a:blip>
          <a:stretch>
            <a:fillRect/>
          </a:stretch>
        </p:blipFill>
        <p:spPr>
          <a:xfrm>
            <a:off x="8758435" y="4553757"/>
            <a:ext cx="13476605" cy="1973454"/>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顔認証 (10/15)"/>
          <p:cNvSpPr txBox="1"/>
          <p:nvPr>
            <p:ph type="title"/>
          </p:nvPr>
        </p:nvSpPr>
        <p:spPr>
          <a:prstGeom prst="rect">
            <a:avLst/>
          </a:prstGeom>
        </p:spPr>
        <p:txBody>
          <a:bodyPr/>
          <a:lstStyle/>
          <a:p>
            <a:pPr/>
            <a:r>
              <a:t>顔認証 (10/15)</a:t>
            </a:r>
          </a:p>
        </p:txBody>
      </p:sp>
      <p:sp>
        <p:nvSpPr>
          <p:cNvPr id="387" name="これで、2 つのエンコードされた顔が得られました。 それを配列に保存してみます。line 9:shigenagaKaoEncode=FR.face_encodings(shigenagaKao)[0]の下にこちらのコマンドを追加してください。 ⚫️ knownEncodings=[okamuraKaoEncode,shigenagaKaoEncode]…"/>
          <p:cNvSpPr txBox="1"/>
          <p:nvPr>
            <p:ph type="body" idx="1"/>
          </p:nvPr>
        </p:nvSpPr>
        <p:spPr>
          <a:prstGeom prst="rect">
            <a:avLst/>
          </a:prstGeom>
        </p:spPr>
        <p:txBody>
          <a:bodyPr anchor="t"/>
          <a:lstStyle/>
          <a:p>
            <a:pPr marL="517016" indent="-517016" defTabSz="569594">
              <a:spcBef>
                <a:spcPts val="4000"/>
              </a:spcBef>
              <a:buBlip>
                <a:blip r:embed="rId2"/>
              </a:buBlip>
              <a:defRPr sz="4140"/>
            </a:pPr>
            <a:r>
              <a:t>これで、2 つのエンコードされた顔が得られました。 それを配列に保存してみます。</a:t>
            </a:r>
            <a:r>
              <a:rPr>
                <a:latin typeface="Courier New"/>
                <a:ea typeface="Courier New"/>
                <a:cs typeface="Courier New"/>
                <a:sym typeface="Courier New"/>
              </a:rPr>
              <a:t>line 9:shigenagaKaoEncode=FR.face_encodings(shigenagaKao)[0]</a:t>
            </a:r>
            <a:r>
              <a:t>の下にこちらのコマンドを追加してください。</a:t>
            </a:r>
            <a:br/>
            <a:r>
              <a:t>⚫️　</a:t>
            </a:r>
            <a:r>
              <a:rPr>
                <a:latin typeface="Courier New"/>
                <a:ea typeface="Courier New"/>
                <a:cs typeface="Courier New"/>
                <a:sym typeface="Courier New"/>
              </a:rPr>
              <a:t>knownEncodings=[okamuraKaoEncode,shigenagaKaoEncode]</a:t>
            </a:r>
            <a:endParaRPr>
              <a:latin typeface="Courier New"/>
              <a:ea typeface="Courier New"/>
              <a:cs typeface="Courier New"/>
              <a:sym typeface="Courier New"/>
            </a:endParaRPr>
          </a:p>
          <a:p>
            <a:pPr marL="517016" indent="-517016" defTabSz="569594">
              <a:spcBef>
                <a:spcPts val="4000"/>
              </a:spcBef>
              <a:buBlip>
                <a:blip r:embed="rId2"/>
              </a:buBlip>
              <a:defRPr sz="4140"/>
            </a:pPr>
            <a:r>
              <a:t>また、それらの名前を別の配列に保存する必要があります。こちらのコマンドを先のコマンドの下に追加してください。</a:t>
            </a:r>
            <a:br/>
            <a:r>
              <a:t>⚫️　</a:t>
            </a:r>
            <a:r>
              <a:rPr>
                <a:latin typeface="Courier New"/>
                <a:ea typeface="Courier New"/>
                <a:cs typeface="Courier New"/>
                <a:sym typeface="Courier New"/>
              </a:rPr>
              <a:t>names=[‘Okamura Masanori’,'Shigenaga Tomoko']</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p>
        </p:txBody>
      </p:sp>
      <p:pic>
        <p:nvPicPr>
          <p:cNvPr id="388" name="スクリーンショット 2023-05-30 16.33.49.png" descr="スクリーンショット 2023-05-30 16.33.49.png"/>
          <p:cNvPicPr>
            <a:picLocks noChangeAspect="1"/>
          </p:cNvPicPr>
          <p:nvPr/>
        </p:nvPicPr>
        <p:blipFill>
          <a:blip r:embed="rId3">
            <a:extLst/>
          </a:blip>
          <a:stretch>
            <a:fillRect/>
          </a:stretch>
        </p:blipFill>
        <p:spPr>
          <a:xfrm>
            <a:off x="2979787" y="10718071"/>
            <a:ext cx="19132957" cy="155733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顔認証 (11/15)"/>
          <p:cNvSpPr txBox="1"/>
          <p:nvPr>
            <p:ph type="title"/>
          </p:nvPr>
        </p:nvSpPr>
        <p:spPr>
          <a:prstGeom prst="rect">
            <a:avLst/>
          </a:prstGeom>
        </p:spPr>
        <p:txBody>
          <a:bodyPr/>
          <a:lstStyle/>
          <a:p>
            <a:pPr/>
            <a:r>
              <a:t>顔認証 (11/15)</a:t>
            </a:r>
          </a:p>
        </p:txBody>
      </p:sp>
      <p:sp>
        <p:nvSpPr>
          <p:cNvPr id="391" name="次に、未知の顔画像を使用して、これらのエンコードされた顔をテストする必要があります。 そのうちの 1 つをロードしましょう。line 11: names=['Makino Katsuhiko','Ohmi Yuka’]の下にこちらのコマンドを追加してください。 ⚫️unknownKao=FR.load_image_file(‘&lt;u1.jpgファイルパス&gt;')  ⚫️unknownKaoBGR=cv2.cvtColor(unknownKao,cv2.COLOR_RGB2BGR)  ⚫️faceLocati"/>
          <p:cNvSpPr txBox="1"/>
          <p:nvPr>
            <p:ph type="body" idx="1"/>
          </p:nvPr>
        </p:nvSpPr>
        <p:spPr>
          <a:prstGeom prst="rect">
            <a:avLst/>
          </a:prstGeom>
        </p:spPr>
        <p:txBody>
          <a:bodyPr anchor="t"/>
          <a:lstStyle/>
          <a:p>
            <a:pPr marL="434593" indent="-434593" defTabSz="478790">
              <a:spcBef>
                <a:spcPts val="3400"/>
              </a:spcBef>
              <a:buBlip>
                <a:blip r:embed="rId2"/>
              </a:buBlip>
              <a:defRPr sz="3480"/>
            </a:pPr>
            <a:r>
              <a:t>次に、未知の顔画像を使用して、これらのエンコードされた顔をテストする必要があります。 そのうちの 1 つをロードしましょう。line 11: </a:t>
            </a:r>
            <a:r>
              <a:rPr>
                <a:latin typeface="Courier New"/>
                <a:ea typeface="Courier New"/>
                <a:cs typeface="Courier New"/>
                <a:sym typeface="Courier New"/>
              </a:rPr>
              <a:t>names=['Makino Katsuhiko','Ohmi Yuka’]</a:t>
            </a:r>
            <a:r>
              <a:t>の下にこちらのコマンドを追加してください。</a:t>
            </a:r>
            <a:br/>
            <a:r>
              <a:t>⚫️</a:t>
            </a:r>
            <a:r>
              <a:rPr>
                <a:latin typeface="Courier New"/>
                <a:ea typeface="Courier New"/>
                <a:cs typeface="Courier New"/>
                <a:sym typeface="Courier New"/>
              </a:rPr>
              <a:t>unknownKao=FR.load_image_file(‘&lt;u1.jpgファイルパス&gt;')</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⚫️unknownKaoBGR=cv2.cvtColor(unknownKao,cv2.COLOR_RGB2BGR)</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⚫️faceLocations=FR.face_locations(unknownKao)</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⚫️unknownEncodings=FR.face_encodings(unknownKao,faceLocations)</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p>
        </p:txBody>
      </p:sp>
      <p:sp>
        <p:nvSpPr>
          <p:cNvPr id="392" name="U6.jpg(未知顔画像）ファイルをロードする"/>
          <p:cNvSpPr/>
          <p:nvPr/>
        </p:nvSpPr>
        <p:spPr>
          <a:xfrm>
            <a:off x="15690056" y="6122967"/>
            <a:ext cx="8092282" cy="773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3" y="0"/>
                </a:moveTo>
                <a:cubicBezTo>
                  <a:pt x="2180" y="0"/>
                  <a:pt x="2104" y="794"/>
                  <a:pt x="2104" y="1774"/>
                </a:cubicBezTo>
                <a:lnTo>
                  <a:pt x="2104" y="6243"/>
                </a:lnTo>
                <a:lnTo>
                  <a:pt x="0" y="9802"/>
                </a:lnTo>
                <a:lnTo>
                  <a:pt x="2104" y="13350"/>
                </a:lnTo>
                <a:lnTo>
                  <a:pt x="2104" y="19826"/>
                </a:lnTo>
                <a:cubicBezTo>
                  <a:pt x="2104" y="20806"/>
                  <a:pt x="2180" y="21600"/>
                  <a:pt x="2273" y="21600"/>
                </a:cubicBezTo>
                <a:lnTo>
                  <a:pt x="21431" y="21600"/>
                </a:lnTo>
                <a:cubicBezTo>
                  <a:pt x="21524" y="21600"/>
                  <a:pt x="21600" y="20806"/>
                  <a:pt x="21600" y="19826"/>
                </a:cubicBezTo>
                <a:lnTo>
                  <a:pt x="21600" y="1774"/>
                </a:lnTo>
                <a:cubicBezTo>
                  <a:pt x="21600" y="794"/>
                  <a:pt x="21524" y="0"/>
                  <a:pt x="21431" y="0"/>
                </a:cubicBezTo>
                <a:lnTo>
                  <a:pt x="227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U6.jpg(未知顔画像）ファイルをロードする</a:t>
            </a:r>
          </a:p>
        </p:txBody>
      </p:sp>
      <p:sp>
        <p:nvSpPr>
          <p:cNvPr id="393" name="未知画像RGBからBGRに変更する"/>
          <p:cNvSpPr/>
          <p:nvPr/>
        </p:nvSpPr>
        <p:spPr>
          <a:xfrm>
            <a:off x="16779081" y="7082025"/>
            <a:ext cx="6842126" cy="773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58" y="0"/>
                </a:moveTo>
                <a:cubicBezTo>
                  <a:pt x="2448" y="0"/>
                  <a:pt x="2358" y="794"/>
                  <a:pt x="2358" y="1774"/>
                </a:cubicBezTo>
                <a:lnTo>
                  <a:pt x="2358" y="12885"/>
                </a:lnTo>
                <a:lnTo>
                  <a:pt x="0" y="16444"/>
                </a:lnTo>
                <a:lnTo>
                  <a:pt x="2362" y="19992"/>
                </a:lnTo>
                <a:cubicBezTo>
                  <a:pt x="2372" y="20891"/>
                  <a:pt x="2454" y="21600"/>
                  <a:pt x="2558" y="21600"/>
                </a:cubicBezTo>
                <a:lnTo>
                  <a:pt x="21400" y="21600"/>
                </a:lnTo>
                <a:cubicBezTo>
                  <a:pt x="21510" y="21600"/>
                  <a:pt x="21600" y="20806"/>
                  <a:pt x="21600" y="19826"/>
                </a:cubicBezTo>
                <a:lnTo>
                  <a:pt x="21600" y="1774"/>
                </a:lnTo>
                <a:cubicBezTo>
                  <a:pt x="21600" y="794"/>
                  <a:pt x="21510" y="0"/>
                  <a:pt x="21400" y="0"/>
                </a:cubicBezTo>
                <a:lnTo>
                  <a:pt x="2558"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未知画像RGBからBGRに変更する</a:t>
            </a:r>
          </a:p>
        </p:txBody>
      </p:sp>
      <p:sp>
        <p:nvSpPr>
          <p:cNvPr id="394" name="未知画像にある顔をエンコードしてArrayに保存する"/>
          <p:cNvSpPr/>
          <p:nvPr/>
        </p:nvSpPr>
        <p:spPr>
          <a:xfrm>
            <a:off x="18026236" y="9019311"/>
            <a:ext cx="5435998" cy="1790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4" y="0"/>
                </a:moveTo>
                <a:cubicBezTo>
                  <a:pt x="1955" y="0"/>
                  <a:pt x="1842" y="343"/>
                  <a:pt x="1842" y="766"/>
                </a:cubicBezTo>
                <a:lnTo>
                  <a:pt x="1842" y="7350"/>
                </a:lnTo>
                <a:lnTo>
                  <a:pt x="0" y="8882"/>
                </a:lnTo>
                <a:lnTo>
                  <a:pt x="1842" y="10415"/>
                </a:lnTo>
                <a:lnTo>
                  <a:pt x="1842" y="20834"/>
                </a:lnTo>
                <a:cubicBezTo>
                  <a:pt x="1842" y="21257"/>
                  <a:pt x="1955" y="21600"/>
                  <a:pt x="2094" y="21600"/>
                </a:cubicBezTo>
                <a:lnTo>
                  <a:pt x="21348" y="21600"/>
                </a:lnTo>
                <a:cubicBezTo>
                  <a:pt x="21487" y="21600"/>
                  <a:pt x="21600" y="21257"/>
                  <a:pt x="21600" y="20834"/>
                </a:cubicBezTo>
                <a:lnTo>
                  <a:pt x="21600" y="766"/>
                </a:lnTo>
                <a:cubicBezTo>
                  <a:pt x="21600" y="343"/>
                  <a:pt x="21487" y="0"/>
                  <a:pt x="21348" y="0"/>
                </a:cubicBezTo>
                <a:lnTo>
                  <a:pt x="2094"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未知画像にある顔をエンコードしてArrayに保存する</a:t>
            </a:r>
          </a:p>
        </p:txBody>
      </p:sp>
      <p:sp>
        <p:nvSpPr>
          <p:cNvPr id="395" name="未知画像にある顔の場所をArrayに保存する"/>
          <p:cNvSpPr/>
          <p:nvPr/>
        </p:nvSpPr>
        <p:spPr>
          <a:xfrm>
            <a:off x="13356232" y="8041084"/>
            <a:ext cx="8666561" cy="892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30" y="0"/>
                </a:moveTo>
                <a:cubicBezTo>
                  <a:pt x="2543" y="0"/>
                  <a:pt x="2472" y="688"/>
                  <a:pt x="2472" y="1536"/>
                </a:cubicBezTo>
                <a:lnTo>
                  <a:pt x="2472" y="13526"/>
                </a:lnTo>
                <a:lnTo>
                  <a:pt x="0" y="16598"/>
                </a:lnTo>
                <a:lnTo>
                  <a:pt x="2472" y="19670"/>
                </a:lnTo>
                <a:lnTo>
                  <a:pt x="2472" y="20064"/>
                </a:lnTo>
                <a:cubicBezTo>
                  <a:pt x="2472" y="20912"/>
                  <a:pt x="2543" y="21600"/>
                  <a:pt x="2630" y="21600"/>
                </a:cubicBezTo>
                <a:lnTo>
                  <a:pt x="21442" y="21600"/>
                </a:lnTo>
                <a:cubicBezTo>
                  <a:pt x="21529" y="21600"/>
                  <a:pt x="21600" y="20912"/>
                  <a:pt x="21600" y="20064"/>
                </a:cubicBezTo>
                <a:lnTo>
                  <a:pt x="21600" y="1536"/>
                </a:lnTo>
                <a:cubicBezTo>
                  <a:pt x="21600" y="688"/>
                  <a:pt x="21529" y="0"/>
                  <a:pt x="21442" y="0"/>
                </a:cubicBezTo>
                <a:lnTo>
                  <a:pt x="2630"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未知画像にある顔の場所をArrayに保存する</a:t>
            </a:r>
          </a:p>
        </p:txBody>
      </p:sp>
      <p:pic>
        <p:nvPicPr>
          <p:cNvPr id="396" name="スクリーンショット 2023-05-30 15.43.10.png" descr="スクリーンショット 2023-05-30 15.43.10.png"/>
          <p:cNvPicPr>
            <a:picLocks noChangeAspect="1"/>
          </p:cNvPicPr>
          <p:nvPr/>
        </p:nvPicPr>
        <p:blipFill>
          <a:blip r:embed="rId7">
            <a:extLst/>
          </a:blip>
          <a:stretch>
            <a:fillRect/>
          </a:stretch>
        </p:blipFill>
        <p:spPr>
          <a:xfrm>
            <a:off x="1440978" y="10894872"/>
            <a:ext cx="19049043" cy="194043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顔認証 (12/15)"/>
          <p:cNvSpPr txBox="1"/>
          <p:nvPr>
            <p:ph type="title"/>
          </p:nvPr>
        </p:nvSpPr>
        <p:spPr>
          <a:prstGeom prst="rect">
            <a:avLst/>
          </a:prstGeom>
        </p:spPr>
        <p:txBody>
          <a:bodyPr/>
          <a:lstStyle/>
          <a:p>
            <a:pPr/>
            <a:r>
              <a:t>顔認証 (12/15)</a:t>
            </a:r>
          </a:p>
        </p:txBody>
      </p:sp>
      <p:sp>
        <p:nvSpPr>
          <p:cNvPr id="399" name="knownEncodings=[                   ,                     ]"/>
          <p:cNvSpPr txBox="1"/>
          <p:nvPr/>
        </p:nvSpPr>
        <p:spPr>
          <a:xfrm>
            <a:off x="1480715" y="6153149"/>
            <a:ext cx="1088157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r>
              <a:t>knownEncodings=[                   ,                     ]</a:t>
            </a:r>
          </a:p>
        </p:txBody>
      </p:sp>
      <p:pic>
        <p:nvPicPr>
          <p:cNvPr id="400" name="スクリーンショット 2023-05-24 10.11.57.png" descr="スクリーンショット 2023-05-24 10.11.57.png"/>
          <p:cNvPicPr>
            <a:picLocks noChangeAspect="1"/>
          </p:cNvPicPr>
          <p:nvPr/>
        </p:nvPicPr>
        <p:blipFill>
          <a:blip r:embed="rId2">
            <a:extLst/>
          </a:blip>
          <a:stretch>
            <a:fillRect/>
          </a:stretch>
        </p:blipFill>
        <p:spPr>
          <a:xfrm>
            <a:off x="7013912" y="6078086"/>
            <a:ext cx="1270001" cy="988328"/>
          </a:xfrm>
          <a:prstGeom prst="rect">
            <a:avLst/>
          </a:prstGeom>
          <a:ln w="12700">
            <a:miter lim="400000"/>
          </a:ln>
        </p:spPr>
      </p:pic>
      <p:pic>
        <p:nvPicPr>
          <p:cNvPr id="401" name="スクリーンショット 2023-05-24 10.11.57.png" descr="スクリーンショット 2023-05-24 10.11.57.png"/>
          <p:cNvPicPr>
            <a:picLocks noChangeAspect="1"/>
          </p:cNvPicPr>
          <p:nvPr/>
        </p:nvPicPr>
        <p:blipFill>
          <a:blip r:embed="rId2">
            <a:extLst/>
          </a:blip>
          <a:stretch>
            <a:fillRect/>
          </a:stretch>
        </p:blipFill>
        <p:spPr>
          <a:xfrm>
            <a:off x="10157162" y="6078086"/>
            <a:ext cx="1270001" cy="988328"/>
          </a:xfrm>
          <a:prstGeom prst="rect">
            <a:avLst/>
          </a:prstGeom>
          <a:ln w="12700">
            <a:miter lim="400000"/>
          </a:ln>
        </p:spPr>
      </p:pic>
      <p:sp>
        <p:nvSpPr>
          <p:cNvPr id="402" name="unknownEncodings=[                   ,               ]"/>
          <p:cNvSpPr txBox="1"/>
          <p:nvPr/>
        </p:nvSpPr>
        <p:spPr>
          <a:xfrm>
            <a:off x="1568710" y="8248649"/>
            <a:ext cx="1070558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r>
              <a:t>unknownEncodings=[                   ,               ]</a:t>
            </a:r>
          </a:p>
        </p:txBody>
      </p:sp>
      <p:pic>
        <p:nvPicPr>
          <p:cNvPr id="403" name="スクリーンショット 2023-05-24 10.11.57.png" descr="スクリーンショット 2023-05-24 10.11.57.png"/>
          <p:cNvPicPr>
            <a:picLocks noChangeAspect="1"/>
          </p:cNvPicPr>
          <p:nvPr/>
        </p:nvPicPr>
        <p:blipFill>
          <a:blip r:embed="rId2">
            <a:extLst/>
          </a:blip>
          <a:stretch>
            <a:fillRect/>
          </a:stretch>
        </p:blipFill>
        <p:spPr>
          <a:xfrm>
            <a:off x="7490162" y="8173586"/>
            <a:ext cx="1270001" cy="988328"/>
          </a:xfrm>
          <a:prstGeom prst="rect">
            <a:avLst/>
          </a:prstGeom>
          <a:ln w="12700">
            <a:miter lim="400000"/>
          </a:ln>
        </p:spPr>
      </p:pic>
      <p:pic>
        <p:nvPicPr>
          <p:cNvPr id="404" name="スクリーンショット 2023-05-24 10.11.57.png" descr="スクリーンショット 2023-05-24 10.11.57.png"/>
          <p:cNvPicPr>
            <a:picLocks noChangeAspect="1"/>
          </p:cNvPicPr>
          <p:nvPr/>
        </p:nvPicPr>
        <p:blipFill>
          <a:blip r:embed="rId2">
            <a:extLst/>
          </a:blip>
          <a:stretch>
            <a:fillRect/>
          </a:stretch>
        </p:blipFill>
        <p:spPr>
          <a:xfrm>
            <a:off x="10490537" y="8173586"/>
            <a:ext cx="1270001" cy="988328"/>
          </a:xfrm>
          <a:prstGeom prst="rect">
            <a:avLst/>
          </a:prstGeom>
          <a:ln w="12700">
            <a:miter lim="400000"/>
          </a:ln>
        </p:spPr>
      </p:pic>
      <p:sp>
        <p:nvSpPr>
          <p:cNvPr id="405" name="これで、エンコードされた顔の配列が 2 つできました。 知っている顔と知らない顔。 次の ステップでは、未知のエンコードされた顔をチェックして、既知のエンコードされた顔と 一致するかどうかを確認し、名前を付けます。"/>
          <p:cNvSpPr txBox="1"/>
          <p:nvPr/>
        </p:nvSpPr>
        <p:spPr>
          <a:xfrm>
            <a:off x="12824162" y="3312259"/>
            <a:ext cx="10573302" cy="3937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800"/>
            </a:pPr>
            <a:r>
              <a:t>これで、エンコードされた顔の配列が 2 つできました。 知っている顔と知らない顔。 次の</a:t>
            </a:r>
            <a:br/>
            <a:r>
              <a:t>ステップでは、未知のエンコードされた顔をチェックして、既知のエンコードされた顔と</a:t>
            </a:r>
            <a:br/>
            <a:r>
              <a:t>一致するかどうかを確認し、名前を付けます。</a:t>
            </a:r>
          </a:p>
        </p:txBody>
      </p:sp>
      <p:pic>
        <p:nvPicPr>
          <p:cNvPr id="406" name="okamura_hisanori.jpg" descr="okamura_hisanori.jpg"/>
          <p:cNvPicPr>
            <a:picLocks noChangeAspect="1"/>
          </p:cNvPicPr>
          <p:nvPr/>
        </p:nvPicPr>
        <p:blipFill>
          <a:blip r:embed="rId3">
            <a:extLst/>
          </a:blip>
          <a:stretch>
            <a:fillRect/>
          </a:stretch>
        </p:blipFill>
        <p:spPr>
          <a:xfrm>
            <a:off x="6664627" y="3338467"/>
            <a:ext cx="1968573" cy="2460716"/>
          </a:xfrm>
          <a:prstGeom prst="rect">
            <a:avLst/>
          </a:prstGeom>
          <a:ln w="12700">
            <a:miter lim="400000"/>
          </a:ln>
        </p:spPr>
      </p:pic>
      <p:pic>
        <p:nvPicPr>
          <p:cNvPr id="407" name="shigenaga_tomoko.jpg" descr="shigenaga_tomoko.jpg"/>
          <p:cNvPicPr>
            <a:picLocks noChangeAspect="1"/>
          </p:cNvPicPr>
          <p:nvPr/>
        </p:nvPicPr>
        <p:blipFill>
          <a:blip r:embed="rId4">
            <a:extLst/>
          </a:blip>
          <a:stretch>
            <a:fillRect/>
          </a:stretch>
        </p:blipFill>
        <p:spPr>
          <a:xfrm>
            <a:off x="9807877" y="3338467"/>
            <a:ext cx="1968573" cy="2460717"/>
          </a:xfrm>
          <a:prstGeom prst="rect">
            <a:avLst/>
          </a:prstGeom>
          <a:ln w="12700">
            <a:miter lim="400000"/>
          </a:ln>
        </p:spPr>
      </p:pic>
      <p:pic>
        <p:nvPicPr>
          <p:cNvPr id="408" name="u1.jpg" descr="u1.jpg"/>
          <p:cNvPicPr>
            <a:picLocks noChangeAspect="1"/>
          </p:cNvPicPr>
          <p:nvPr/>
        </p:nvPicPr>
        <p:blipFill>
          <a:blip r:embed="rId5">
            <a:extLst/>
          </a:blip>
          <a:srcRect l="0" t="11380" r="0" b="35151"/>
          <a:stretch>
            <a:fillRect/>
          </a:stretch>
        </p:blipFill>
        <p:spPr>
          <a:xfrm>
            <a:off x="7364948" y="9467993"/>
            <a:ext cx="4931386" cy="351563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顔認証 (13/15)"/>
          <p:cNvSpPr txBox="1"/>
          <p:nvPr>
            <p:ph type="title"/>
          </p:nvPr>
        </p:nvSpPr>
        <p:spPr>
          <a:prstGeom prst="rect">
            <a:avLst/>
          </a:prstGeom>
        </p:spPr>
        <p:txBody>
          <a:bodyPr/>
          <a:lstStyle/>
          <a:p>
            <a:pPr/>
            <a:r>
              <a:t>顔認証 (13/15)</a:t>
            </a:r>
          </a:p>
        </p:txBody>
      </p:sp>
      <p:sp>
        <p:nvSpPr>
          <p:cNvPr id="411" name="⚫️for faceLocation, unknownEncoding in zip(faceLocations, unknownEncodings):  ⚫️  top,right,bottom,left=faceLocation  ⚫️  cv2.rectangle(unknownKaoBGR,(left,top),(right,bottom),(255,0,0),2)  ⚫️  name='Unknown Person'  ⚫️  matches=FR.compare_faces(knownEnc"/>
          <p:cNvSpPr txBox="1"/>
          <p:nvPr>
            <p:ph type="body" idx="1"/>
          </p:nvPr>
        </p:nvSpPr>
        <p:spPr>
          <a:prstGeom prst="rect">
            <a:avLst/>
          </a:prstGeom>
        </p:spPr>
        <p:txBody>
          <a:bodyPr/>
          <a:lstStyle/>
          <a:p>
            <a:pPr marL="457073" indent="-457073" defTabSz="503555">
              <a:spcBef>
                <a:spcPts val="3500"/>
              </a:spcBef>
              <a:buBlip>
                <a:blip r:embed="rId2"/>
              </a:buBlip>
              <a:defRPr sz="3660">
                <a:latin typeface="Courier New"/>
                <a:ea typeface="Courier New"/>
                <a:cs typeface="Courier New"/>
                <a:sym typeface="Courier New"/>
              </a:defRPr>
            </a:pPr>
            <a:r>
              <a:t>⚫️for faceLocation, unknownEncoding in zip(faceLocations, unknownEncodings):</a:t>
            </a:r>
            <a:br/>
            <a:br/>
            <a:r>
              <a:t>⚫️  top,right,bottom,left=faceLocation</a:t>
            </a:r>
            <a:br/>
            <a:br/>
            <a:r>
              <a:t>⚫️  cv2.rectangle(unknownKaoBGR,(left,top),(right,bottom),(255,0,0),2)</a:t>
            </a:r>
            <a:br/>
            <a:br/>
            <a:r>
              <a:t>⚫️  name='Unknown Person'</a:t>
            </a:r>
            <a:br/>
            <a:br/>
            <a:r>
              <a:t>⚫️  matches=FR.compare_faces(knownEncodings,unknownEncoding)</a:t>
            </a:r>
            <a:br/>
            <a:r>
              <a:t>  </a:t>
            </a:r>
            <a:br/>
            <a:r>
              <a:t>⚫️　print(matches)</a:t>
            </a:r>
            <a:br/>
            <a:br/>
            <a:br/>
            <a:br/>
            <a:br/>
          </a:p>
        </p:txBody>
      </p:sp>
      <p:pic>
        <p:nvPicPr>
          <p:cNvPr id="412" name="スクリーンショット 2023-05-30 16.42.22.png" descr="スクリーンショット 2023-05-30 16.42.22.png"/>
          <p:cNvPicPr>
            <a:picLocks noChangeAspect="1"/>
          </p:cNvPicPr>
          <p:nvPr/>
        </p:nvPicPr>
        <p:blipFill>
          <a:blip r:embed="rId3">
            <a:extLst/>
          </a:blip>
          <a:stretch>
            <a:fillRect/>
          </a:stretch>
        </p:blipFill>
        <p:spPr>
          <a:xfrm>
            <a:off x="9195649" y="8896632"/>
            <a:ext cx="14499997" cy="2634125"/>
          </a:xfrm>
          <a:prstGeom prst="rect">
            <a:avLst/>
          </a:prstGeom>
          <a:ln w="12700">
            <a:miter lim="400000"/>
          </a:ln>
        </p:spPr>
      </p:pic>
      <p:sp>
        <p:nvSpPr>
          <p:cNvPr id="413" name="画像上の顔の位置とそのエンコーディングを 1 つずつ取得します。"/>
          <p:cNvSpPr/>
          <p:nvPr/>
        </p:nvSpPr>
        <p:spPr>
          <a:xfrm>
            <a:off x="12772280" y="4684712"/>
            <a:ext cx="10850961" cy="11183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51" y="4821"/>
                </a:lnTo>
                <a:lnTo>
                  <a:pt x="751" y="20374"/>
                </a:lnTo>
                <a:cubicBezTo>
                  <a:pt x="751" y="21051"/>
                  <a:pt x="808" y="21600"/>
                  <a:pt x="878" y="21600"/>
                </a:cubicBezTo>
                <a:lnTo>
                  <a:pt x="21474" y="21600"/>
                </a:lnTo>
                <a:cubicBezTo>
                  <a:pt x="21543" y="21600"/>
                  <a:pt x="21600" y="21051"/>
                  <a:pt x="21600" y="20374"/>
                </a:cubicBezTo>
                <a:lnTo>
                  <a:pt x="21600" y="2729"/>
                </a:lnTo>
                <a:cubicBezTo>
                  <a:pt x="21600" y="2051"/>
                  <a:pt x="21543" y="1502"/>
                  <a:pt x="21474" y="1502"/>
                </a:cubicBezTo>
                <a:lnTo>
                  <a:pt x="4314" y="1502"/>
                </a:lnTo>
                <a:lnTo>
                  <a:pt x="0"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700">
                <a:solidFill>
                  <a:srgbClr val="F5F8EB"/>
                </a:solidFill>
              </a:defRPr>
            </a:lvl1pPr>
          </a:lstStyle>
          <a:p>
            <a:pPr/>
            <a:r>
              <a:t>画像上の顔の位置とそのエンコーディングを 1 つずつ取得します。</a:t>
            </a:r>
          </a:p>
        </p:txBody>
      </p:sp>
      <p:sp>
        <p:nvSpPr>
          <p:cNvPr id="414" name="顔の周りに長方形を作ります。"/>
          <p:cNvSpPr/>
          <p:nvPr/>
        </p:nvSpPr>
        <p:spPr>
          <a:xfrm>
            <a:off x="16237743" y="6593595"/>
            <a:ext cx="7191773" cy="1512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18" y="6830"/>
                </a:lnTo>
                <a:lnTo>
                  <a:pt x="818" y="20693"/>
                </a:lnTo>
                <a:cubicBezTo>
                  <a:pt x="818" y="21194"/>
                  <a:pt x="903" y="21600"/>
                  <a:pt x="1008" y="21600"/>
                </a:cubicBezTo>
                <a:lnTo>
                  <a:pt x="21409" y="21600"/>
                </a:lnTo>
                <a:cubicBezTo>
                  <a:pt x="21515" y="21600"/>
                  <a:pt x="21600" y="21194"/>
                  <a:pt x="21600" y="20693"/>
                </a:cubicBezTo>
                <a:lnTo>
                  <a:pt x="21600" y="4370"/>
                </a:lnTo>
                <a:cubicBezTo>
                  <a:pt x="21600" y="3869"/>
                  <a:pt x="21515" y="3463"/>
                  <a:pt x="21409" y="3463"/>
                </a:cubicBezTo>
                <a:lnTo>
                  <a:pt x="1610" y="3463"/>
                </a:lnTo>
                <a:lnTo>
                  <a:pt x="0"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顔の周りに長方形を作ります。</a:t>
            </a:r>
          </a:p>
        </p:txBody>
      </p:sp>
      <p:sp>
        <p:nvSpPr>
          <p:cNvPr id="415" name="ここで、エンコードされた顔が既知のエンコードされた顔と一致することを確認します。 一致する場合は True を返します。"/>
          <p:cNvSpPr/>
          <p:nvPr/>
        </p:nvSpPr>
        <p:spPr>
          <a:xfrm>
            <a:off x="703571" y="9001032"/>
            <a:ext cx="7168357" cy="4283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7" y="0"/>
                </a:moveTo>
                <a:lnTo>
                  <a:pt x="19473" y="5704"/>
                </a:lnTo>
                <a:lnTo>
                  <a:pt x="252" y="5704"/>
                </a:lnTo>
                <a:cubicBezTo>
                  <a:pt x="113" y="5704"/>
                  <a:pt x="0" y="5893"/>
                  <a:pt x="0" y="6126"/>
                </a:cubicBezTo>
                <a:lnTo>
                  <a:pt x="0" y="21178"/>
                </a:lnTo>
                <a:cubicBezTo>
                  <a:pt x="0" y="21411"/>
                  <a:pt x="113" y="21600"/>
                  <a:pt x="252" y="21600"/>
                </a:cubicBezTo>
                <a:lnTo>
                  <a:pt x="21348" y="21600"/>
                </a:lnTo>
                <a:cubicBezTo>
                  <a:pt x="21487" y="21600"/>
                  <a:pt x="21600" y="21411"/>
                  <a:pt x="21600" y="21178"/>
                </a:cubicBezTo>
                <a:lnTo>
                  <a:pt x="21600" y="6126"/>
                </a:lnTo>
                <a:cubicBezTo>
                  <a:pt x="21600" y="5893"/>
                  <a:pt x="21487" y="5704"/>
                  <a:pt x="21348" y="5704"/>
                </a:cubicBezTo>
                <a:lnTo>
                  <a:pt x="20482" y="5704"/>
                </a:lnTo>
                <a:lnTo>
                  <a:pt x="19977"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ここで、エンコードされた顔が既知のエンコードされた顔と一致することを確認します。 一致する場合は True を返します。</a:t>
            </a:r>
          </a:p>
        </p:txBody>
      </p:sp>
      <p:pic>
        <p:nvPicPr>
          <p:cNvPr id="416" name="スクリーンショット 2023-05-30 16.40.26.png" descr="スクリーンショット 2023-05-30 16.40.26.png"/>
          <p:cNvPicPr>
            <a:picLocks noChangeAspect="1"/>
          </p:cNvPicPr>
          <p:nvPr/>
        </p:nvPicPr>
        <p:blipFill>
          <a:blip r:embed="rId7">
            <a:extLst/>
          </a:blip>
          <a:stretch>
            <a:fillRect/>
          </a:stretch>
        </p:blipFill>
        <p:spPr>
          <a:xfrm>
            <a:off x="15329396" y="11715182"/>
            <a:ext cx="5225573" cy="1395063"/>
          </a:xfrm>
          <a:prstGeom prst="rect">
            <a:avLst/>
          </a:prstGeom>
          <a:ln w="12700">
            <a:miter lim="400000"/>
          </a:ln>
        </p:spPr>
      </p:pic>
      <p:sp>
        <p:nvSpPr>
          <p:cNvPr id="417" name="実行してください →"/>
          <p:cNvSpPr txBox="1"/>
          <p:nvPr/>
        </p:nvSpPr>
        <p:spPr>
          <a:xfrm>
            <a:off x="9377172" y="12082513"/>
            <a:ext cx="5629657"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実行してください　→</a:t>
            </a:r>
          </a:p>
        </p:txBody>
      </p:sp>
      <p:sp>
        <p:nvSpPr>
          <p:cNvPr id="418" name="未登録の顔に「未知の人」というラベルを付けます。"/>
          <p:cNvSpPr/>
          <p:nvPr/>
        </p:nvSpPr>
        <p:spPr>
          <a:xfrm>
            <a:off x="8511778" y="6722053"/>
            <a:ext cx="7215188" cy="1512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3" y="0"/>
                </a:moveTo>
                <a:cubicBezTo>
                  <a:pt x="1788" y="0"/>
                  <a:pt x="1703" y="406"/>
                  <a:pt x="1703" y="907"/>
                </a:cubicBezTo>
                <a:lnTo>
                  <a:pt x="1703" y="9063"/>
                </a:lnTo>
                <a:lnTo>
                  <a:pt x="0" y="10877"/>
                </a:lnTo>
                <a:lnTo>
                  <a:pt x="1703" y="12690"/>
                </a:lnTo>
                <a:lnTo>
                  <a:pt x="1703" y="20693"/>
                </a:lnTo>
                <a:cubicBezTo>
                  <a:pt x="1703" y="21194"/>
                  <a:pt x="1788" y="21600"/>
                  <a:pt x="1893" y="21600"/>
                </a:cubicBezTo>
                <a:lnTo>
                  <a:pt x="21410" y="21600"/>
                </a:lnTo>
                <a:cubicBezTo>
                  <a:pt x="21515" y="21600"/>
                  <a:pt x="21600" y="21194"/>
                  <a:pt x="21600" y="20693"/>
                </a:cubicBezTo>
                <a:lnTo>
                  <a:pt x="21600" y="907"/>
                </a:lnTo>
                <a:cubicBezTo>
                  <a:pt x="21600" y="406"/>
                  <a:pt x="21515" y="0"/>
                  <a:pt x="21410" y="0"/>
                </a:cubicBezTo>
                <a:lnTo>
                  <a:pt x="1893" y="0"/>
                </a:lnTo>
                <a:close/>
              </a:path>
            </a:pathLst>
          </a:cu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未登録の顔に「未知の人」というラベルを付けます。</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顔認証 (14/15)"/>
          <p:cNvSpPr txBox="1"/>
          <p:nvPr>
            <p:ph type="title"/>
          </p:nvPr>
        </p:nvSpPr>
        <p:spPr>
          <a:prstGeom prst="rect">
            <a:avLst/>
          </a:prstGeom>
        </p:spPr>
        <p:txBody>
          <a:bodyPr/>
          <a:lstStyle/>
          <a:p>
            <a:pPr/>
            <a:r>
              <a:t>顔認証 (14/15)</a:t>
            </a:r>
          </a:p>
        </p:txBody>
      </p:sp>
      <p:sp>
        <p:nvSpPr>
          <p:cNvPr id="421" name="⚫️  if True in matches:  ⚫️    matchIndex=matches.index(True)  ⚫️    name=names[matchIndex]  ⚫️    cv2.putText(unknownKaoBGR,name,(left,top),font,.5,(0,0,255),2)…"/>
          <p:cNvSpPr txBox="1"/>
          <p:nvPr>
            <p:ph type="body" idx="1"/>
          </p:nvPr>
        </p:nvSpPr>
        <p:spPr>
          <a:prstGeom prst="rect">
            <a:avLst/>
          </a:prstGeom>
        </p:spPr>
        <p:txBody>
          <a:bodyPr/>
          <a:lstStyle/>
          <a:p>
            <a:pPr marL="442086" indent="-442086" defTabSz="487044">
              <a:spcBef>
                <a:spcPts val="3400"/>
              </a:spcBef>
              <a:buBlip>
                <a:blip r:embed="rId2"/>
              </a:buBlip>
              <a:defRPr sz="3539">
                <a:latin typeface="Courier New"/>
                <a:ea typeface="Courier New"/>
                <a:cs typeface="Courier New"/>
                <a:sym typeface="Courier New"/>
              </a:defRPr>
            </a:pPr>
            <a:r>
              <a:t>⚫️  if True in matches:</a:t>
            </a:r>
            <a:br/>
            <a:br/>
            <a:r>
              <a:t>⚫️    matchIndex=matches.index(True)</a:t>
            </a:r>
            <a:br/>
            <a:br/>
            <a:r>
              <a:t>⚫️    name=names[matchIndex]</a:t>
            </a:r>
            <a:br/>
            <a:br/>
            <a:r>
              <a:t>⚫️    cv2.putText(unknownKaoBGR,name,(left,top),font,.5,(0,0,255),2)</a:t>
            </a:r>
            <a:br/>
            <a:br/>
            <a:br/>
            <a:br/>
            <a:br/>
            <a:br/>
            <a:br/>
            <a:br/>
          </a:p>
          <a:p>
            <a:pPr marL="442086" indent="-442086" defTabSz="487044">
              <a:spcBef>
                <a:spcPts val="3400"/>
              </a:spcBef>
              <a:buBlip>
                <a:blip r:embed="rId2"/>
              </a:buBlip>
              <a:defRPr sz="3539">
                <a:latin typeface="Courier New"/>
                <a:ea typeface="Courier New"/>
                <a:cs typeface="Courier New"/>
                <a:sym typeface="Courier New"/>
              </a:defRPr>
            </a:pPr>
            <a:r>
              <a:t>⚫️cv2.imshow('my Window',unknownKaoBGR)</a:t>
            </a:r>
          </a:p>
        </p:txBody>
      </p:sp>
      <p:pic>
        <p:nvPicPr>
          <p:cNvPr id="422" name="スクリーンショット 2023-05-30 17.15.44.png" descr="スクリーンショット 2023-05-30 17.15.44.png"/>
          <p:cNvPicPr>
            <a:picLocks noChangeAspect="1"/>
          </p:cNvPicPr>
          <p:nvPr/>
        </p:nvPicPr>
        <p:blipFill>
          <a:blip r:embed="rId3">
            <a:extLst/>
          </a:blip>
          <a:stretch>
            <a:fillRect/>
          </a:stretch>
        </p:blipFill>
        <p:spPr>
          <a:xfrm>
            <a:off x="10517073" y="7736582"/>
            <a:ext cx="13052718" cy="4380107"/>
          </a:xfrm>
          <a:prstGeom prst="rect">
            <a:avLst/>
          </a:prstGeom>
          <a:ln w="12700">
            <a:miter lim="400000"/>
          </a:ln>
        </p:spPr>
      </p:pic>
      <p:sp>
        <p:nvSpPr>
          <p:cNvPr id="423" name="エンコードされた既知の顔と一致するかどうかを確認します。"/>
          <p:cNvSpPr/>
          <p:nvPr/>
        </p:nvSpPr>
        <p:spPr>
          <a:xfrm>
            <a:off x="7782123" y="3429000"/>
            <a:ext cx="13526692" cy="1042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7" y="0"/>
                </a:moveTo>
                <a:cubicBezTo>
                  <a:pt x="451" y="0"/>
                  <a:pt x="406" y="589"/>
                  <a:pt x="406" y="1316"/>
                </a:cubicBezTo>
                <a:lnTo>
                  <a:pt x="406" y="10525"/>
                </a:lnTo>
                <a:lnTo>
                  <a:pt x="0" y="13156"/>
                </a:lnTo>
                <a:lnTo>
                  <a:pt x="406" y="15787"/>
                </a:lnTo>
                <a:lnTo>
                  <a:pt x="406" y="20284"/>
                </a:lnTo>
                <a:cubicBezTo>
                  <a:pt x="406" y="21011"/>
                  <a:pt x="451" y="21600"/>
                  <a:pt x="507" y="21600"/>
                </a:cubicBezTo>
                <a:lnTo>
                  <a:pt x="21499" y="21600"/>
                </a:lnTo>
                <a:cubicBezTo>
                  <a:pt x="21555" y="21600"/>
                  <a:pt x="21600" y="21011"/>
                  <a:pt x="21600" y="20284"/>
                </a:cubicBezTo>
                <a:lnTo>
                  <a:pt x="21600" y="1316"/>
                </a:lnTo>
                <a:cubicBezTo>
                  <a:pt x="21600" y="589"/>
                  <a:pt x="21555" y="0"/>
                  <a:pt x="21499" y="0"/>
                </a:cubicBezTo>
                <a:lnTo>
                  <a:pt x="507"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エンコードされた既知の顔と一致するかどうかを確認します。</a:t>
            </a:r>
          </a:p>
        </p:txBody>
      </p:sp>
      <p:sp>
        <p:nvSpPr>
          <p:cNvPr id="424" name="一致する場合は、既知のエンコードされた顔が一致する番号を取得します。"/>
          <p:cNvSpPr/>
          <p:nvPr/>
        </p:nvSpPr>
        <p:spPr>
          <a:xfrm>
            <a:off x="11263145" y="4590603"/>
            <a:ext cx="12408694" cy="1539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2" y="0"/>
                </a:moveTo>
                <a:cubicBezTo>
                  <a:pt x="8221" y="0"/>
                  <a:pt x="8171" y="399"/>
                  <a:pt x="8171" y="891"/>
                </a:cubicBezTo>
                <a:lnTo>
                  <a:pt x="8171" y="4504"/>
                </a:lnTo>
                <a:lnTo>
                  <a:pt x="0" y="6280"/>
                </a:lnTo>
                <a:lnTo>
                  <a:pt x="8171" y="8061"/>
                </a:lnTo>
                <a:lnTo>
                  <a:pt x="8171" y="20709"/>
                </a:lnTo>
                <a:cubicBezTo>
                  <a:pt x="8171" y="21201"/>
                  <a:pt x="8221" y="21600"/>
                  <a:pt x="8282" y="21600"/>
                </a:cubicBezTo>
                <a:lnTo>
                  <a:pt x="21489" y="21600"/>
                </a:lnTo>
                <a:cubicBezTo>
                  <a:pt x="21551" y="21600"/>
                  <a:pt x="21600" y="21201"/>
                  <a:pt x="21600" y="20709"/>
                </a:cubicBezTo>
                <a:lnTo>
                  <a:pt x="21600" y="891"/>
                </a:lnTo>
                <a:cubicBezTo>
                  <a:pt x="21600" y="399"/>
                  <a:pt x="21551" y="0"/>
                  <a:pt x="21489" y="0"/>
                </a:cubicBezTo>
                <a:lnTo>
                  <a:pt x="8282"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400">
                <a:solidFill>
                  <a:srgbClr val="F5F8EB"/>
                </a:solidFill>
              </a:defRPr>
            </a:lvl1pPr>
          </a:lstStyle>
          <a:p>
            <a:pPr/>
            <a:r>
              <a:t>一致する場合は、既知のエンコードされた顔が一致する番号を取得します。</a:t>
            </a:r>
          </a:p>
        </p:txBody>
      </p:sp>
      <p:sp>
        <p:nvSpPr>
          <p:cNvPr id="425" name="次に、エンコードされた既知の顔から名前を取得して表示します。"/>
          <p:cNvSpPr/>
          <p:nvPr/>
        </p:nvSpPr>
        <p:spPr>
          <a:xfrm>
            <a:off x="8994775" y="5328791"/>
            <a:ext cx="6781800" cy="1550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5" y="0"/>
                </a:moveTo>
                <a:cubicBezTo>
                  <a:pt x="1274" y="0"/>
                  <a:pt x="1183" y="396"/>
                  <a:pt x="1183" y="885"/>
                </a:cubicBezTo>
                <a:lnTo>
                  <a:pt x="1183" y="15563"/>
                </a:lnTo>
                <a:lnTo>
                  <a:pt x="0" y="17332"/>
                </a:lnTo>
                <a:lnTo>
                  <a:pt x="1183" y="19101"/>
                </a:lnTo>
                <a:lnTo>
                  <a:pt x="1183" y="20715"/>
                </a:lnTo>
                <a:cubicBezTo>
                  <a:pt x="1183" y="21204"/>
                  <a:pt x="1274" y="21600"/>
                  <a:pt x="1385" y="21600"/>
                </a:cubicBezTo>
                <a:lnTo>
                  <a:pt x="21398" y="21600"/>
                </a:lnTo>
                <a:cubicBezTo>
                  <a:pt x="21509" y="21600"/>
                  <a:pt x="21600" y="21204"/>
                  <a:pt x="21600" y="20715"/>
                </a:cubicBezTo>
                <a:lnTo>
                  <a:pt x="21600" y="885"/>
                </a:lnTo>
                <a:cubicBezTo>
                  <a:pt x="21600" y="396"/>
                  <a:pt x="21509" y="0"/>
                  <a:pt x="21398" y="0"/>
                </a:cubicBezTo>
                <a:lnTo>
                  <a:pt x="1385"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5F8EB"/>
                </a:solidFill>
              </a:defRPr>
            </a:lvl1pPr>
          </a:lstStyle>
          <a:p>
            <a:pPr/>
            <a:r>
              <a:t>次に、エンコードされた既知の顔から名前を取得して表示します。</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887700" y="3632200"/>
            <a:ext cx="8013701" cy="9246793"/>
          </a:xfrm>
          <a:prstGeom prst="rect">
            <a:avLst/>
          </a:prstGeom>
        </p:spPr>
      </p:pic>
      <p:sp>
        <p:nvSpPr>
          <p:cNvPr id="146" name="Raspberry Pi (2/3)"/>
          <p:cNvSpPr txBox="1"/>
          <p:nvPr>
            <p:ph type="title"/>
          </p:nvPr>
        </p:nvSpPr>
        <p:spPr>
          <a:prstGeom prst="rect">
            <a:avLst/>
          </a:prstGeom>
        </p:spPr>
        <p:txBody>
          <a:bodyPr/>
          <a:lstStyle/>
          <a:p>
            <a:pPr/>
            <a:r>
              <a:t>Raspberry Pi (2/3)</a:t>
            </a:r>
          </a:p>
        </p:txBody>
      </p:sp>
      <p:sp>
        <p:nvSpPr>
          <p:cNvPr id="147" name="パーソナル コンピューターとの主な違いは、Raspberry Pi には、外界を制御し、通信するためのオープン GPIO ポートがあり、音楽マシンや 親検出器から気象観測所や赤外線カメラを 備えたさえずり巣箱に至るまで、さまざまなデジタル  メーカー プロジェクトで使用されてきたことです。…"/>
          <p:cNvSpPr txBox="1"/>
          <p:nvPr>
            <p:ph type="body" sz="half" idx="1"/>
          </p:nvPr>
        </p:nvSpPr>
        <p:spPr>
          <a:prstGeom prst="rect">
            <a:avLst/>
          </a:prstGeom>
        </p:spPr>
        <p:txBody>
          <a:bodyPr/>
          <a:lstStyle/>
          <a:p>
            <a:pPr marL="497205" indent="-497205" defTabSz="718184">
              <a:spcBef>
                <a:spcPts val="2900"/>
              </a:spcBef>
              <a:buBlip>
                <a:blip r:embed="rId3"/>
              </a:buBlip>
              <a:defRPr sz="3828"/>
            </a:pPr>
            <a:r>
              <a:t>パーソナル コンピューターとの主な違いは、Raspberry Pi には、外界を制御し、通信するためのオープン GPIO ポートがあり、音楽マシンや</a:t>
            </a:r>
            <a:br/>
            <a:r>
              <a:t>親検出器から気象観測所や赤外線カメラを</a:t>
            </a:r>
            <a:br/>
            <a:r>
              <a:t>備えたさえずり巣箱に至るまで、さまざまなデジタル </a:t>
            </a:r>
            <a:br/>
            <a:r>
              <a:t>メーカー プロジェクトで使用されてきたことです。</a:t>
            </a:r>
          </a:p>
          <a:p>
            <a:pPr marL="497205" indent="-497205" defTabSz="718184">
              <a:spcBef>
                <a:spcPts val="2900"/>
              </a:spcBef>
              <a:buBlip>
                <a:blip r:embed="rId3"/>
              </a:buBlip>
              <a:defRPr sz="3828"/>
            </a:pPr>
            <a:r>
              <a:t>オープン GPIO ポートを持つ他のデバイスと</a:t>
            </a:r>
            <a:br/>
            <a:r>
              <a:t>比較すると、Raspberry Pi はミドルクラスの</a:t>
            </a:r>
            <a:br/>
            <a:r>
              <a:t>デバイスです。</a:t>
            </a:r>
          </a:p>
        </p:txBody>
      </p:sp>
      <p:sp>
        <p:nvSpPr>
          <p:cNvPr id="148" name="Arduino"/>
          <p:cNvSpPr txBox="1"/>
          <p:nvPr/>
        </p:nvSpPr>
        <p:spPr>
          <a:xfrm>
            <a:off x="21166608" y="4660899"/>
            <a:ext cx="223108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Arduino</a:t>
            </a:r>
          </a:p>
        </p:txBody>
      </p:sp>
      <p:sp>
        <p:nvSpPr>
          <p:cNvPr id="149" name="Raspberry  Pi"/>
          <p:cNvSpPr txBox="1"/>
          <p:nvPr/>
        </p:nvSpPr>
        <p:spPr>
          <a:xfrm>
            <a:off x="21138281" y="6642099"/>
            <a:ext cx="2668738"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Raspberry</a:t>
            </a:r>
            <a:br/>
            <a:r>
              <a:t> Pi</a:t>
            </a:r>
          </a:p>
        </p:txBody>
      </p:sp>
      <p:sp>
        <p:nvSpPr>
          <p:cNvPr id="150" name="Jetson Nano"/>
          <p:cNvSpPr txBox="1"/>
          <p:nvPr/>
        </p:nvSpPr>
        <p:spPr>
          <a:xfrm>
            <a:off x="21803630" y="9626599"/>
            <a:ext cx="1617440"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Jetson</a:t>
            </a:r>
            <a:br/>
            <a:r>
              <a:t>Nano</a:t>
            </a:r>
          </a:p>
        </p:txBody>
      </p:sp>
      <p:sp>
        <p:nvSpPr>
          <p:cNvPr id="151" name="２千−7千円 CPU 8-32bit"/>
          <p:cNvSpPr txBox="1"/>
          <p:nvPr/>
        </p:nvSpPr>
        <p:spPr>
          <a:xfrm>
            <a:off x="15258119" y="4152899"/>
            <a:ext cx="3100662" cy="185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２千−7千円</a:t>
            </a:r>
            <a:br/>
            <a:r>
              <a:t>CPU 8-32bit</a:t>
            </a:r>
          </a:p>
        </p:txBody>
      </p:sp>
      <p:sp>
        <p:nvSpPr>
          <p:cNvPr id="152" name="1万-1万7千円 CPU 32-64bit"/>
          <p:cNvSpPr txBox="1"/>
          <p:nvPr/>
        </p:nvSpPr>
        <p:spPr>
          <a:xfrm>
            <a:off x="15118419" y="6667499"/>
            <a:ext cx="3380062" cy="185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1万-1万7千円</a:t>
            </a:r>
            <a:br/>
            <a:r>
              <a:t>CPU 32-64bit</a:t>
            </a:r>
          </a:p>
        </p:txBody>
      </p:sp>
      <p:sp>
        <p:nvSpPr>
          <p:cNvPr id="153" name="2万4千-3万円 CPU 64bit +  GPU"/>
          <p:cNvSpPr txBox="1"/>
          <p:nvPr/>
        </p:nvSpPr>
        <p:spPr>
          <a:xfrm>
            <a:off x="15121557" y="9626599"/>
            <a:ext cx="3373786" cy="2590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2万4千-3万円</a:t>
            </a:r>
            <a:br/>
            <a:r>
              <a:t>CPU 64bit + </a:t>
            </a:r>
            <a:br/>
            <a:r>
              <a:t>GPU</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7"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4000" y="3632200"/>
            <a:ext cx="8013700" cy="9246793"/>
          </a:xfrm>
          <a:prstGeom prst="rect">
            <a:avLst/>
          </a:prstGeom>
        </p:spPr>
      </p:pic>
      <p:sp>
        <p:nvSpPr>
          <p:cNvPr id="428" name="顔認証 (15/15)"/>
          <p:cNvSpPr txBox="1"/>
          <p:nvPr>
            <p:ph type="title"/>
          </p:nvPr>
        </p:nvSpPr>
        <p:spPr>
          <a:prstGeom prst="rect">
            <a:avLst/>
          </a:prstGeom>
        </p:spPr>
        <p:txBody>
          <a:bodyPr/>
          <a:lstStyle/>
          <a:p>
            <a:pPr/>
            <a:r>
              <a:t>顔認証 (15/15)</a:t>
            </a:r>
          </a:p>
        </p:txBody>
      </p:sp>
      <p:sp>
        <p:nvSpPr>
          <p:cNvPr id="429" name="その後、プログラムを実行してください。…"/>
          <p:cNvSpPr txBox="1"/>
          <p:nvPr>
            <p:ph type="body" sz="half" idx="1"/>
          </p:nvPr>
        </p:nvSpPr>
        <p:spPr>
          <a:prstGeom prst="rect">
            <a:avLst/>
          </a:prstGeom>
        </p:spPr>
        <p:txBody>
          <a:bodyPr/>
          <a:lstStyle/>
          <a:p>
            <a:pPr marL="0" indent="0" defTabSz="734694">
              <a:lnSpc>
                <a:spcPct val="100000"/>
              </a:lnSpc>
              <a:spcBef>
                <a:spcPts val="0"/>
              </a:spcBef>
              <a:buSzTx/>
              <a:buNone/>
              <a:defRPr sz="3293"/>
            </a:pPr>
            <a:r>
              <a:t>その後、プログラムを実行してください。</a:t>
            </a:r>
          </a:p>
          <a:p>
            <a:pPr marL="0" indent="0" defTabSz="734694">
              <a:lnSpc>
                <a:spcPct val="100000"/>
              </a:lnSpc>
              <a:spcBef>
                <a:spcPts val="0"/>
              </a:spcBef>
              <a:buSzTx/>
              <a:buNone/>
              <a:defRPr sz="3293"/>
            </a:pPr>
            <a:r>
              <a:t>他のunknownの画像を確認して結果を確認することもできます。 一部の人物は、その人物の顔をエンコードしていないため、不明に見える場合があります。</a:t>
            </a:r>
          </a:p>
          <a:p>
            <a:pPr marL="0" indent="0" defTabSz="734694">
              <a:lnSpc>
                <a:spcPct val="100000"/>
              </a:lnSpc>
              <a:spcBef>
                <a:spcPts val="0"/>
              </a:spcBef>
              <a:buSzTx/>
              <a:buNone/>
              <a:defRPr sz="3293"/>
            </a:pPr>
          </a:p>
          <a:p>
            <a:pPr marL="0" indent="0" defTabSz="734694">
              <a:lnSpc>
                <a:spcPct val="100000"/>
              </a:lnSpc>
              <a:spcBef>
                <a:spcPts val="0"/>
              </a:spcBef>
              <a:buSzTx/>
              <a:buNone/>
              <a:defRPr sz="3293"/>
            </a:pPr>
            <a:r>
              <a:t>これで、ファイルから画像を取得し、顔があるかどうかを確認して認識する方法がわかりました。 前回は、Web カメラから画像を取得する方法を説明しました。これは宿題です。カメラを使用して画像を取得し、カメラで捉えられた顔を認識してpythonコードを作ってください。</a:t>
            </a:r>
          </a:p>
          <a:p>
            <a:pPr marL="0" indent="0" defTabSz="734694">
              <a:lnSpc>
                <a:spcPct val="100000"/>
              </a:lnSpc>
              <a:spcBef>
                <a:spcPts val="0"/>
              </a:spcBef>
              <a:buSzTx/>
              <a:buNone/>
              <a:defRPr sz="3293"/>
            </a:pPr>
          </a:p>
          <a:p>
            <a:pPr marL="0" indent="0" defTabSz="734694">
              <a:lnSpc>
                <a:spcPct val="100000"/>
              </a:lnSpc>
              <a:spcBef>
                <a:spcPts val="0"/>
              </a:spcBef>
              <a:buSzTx/>
              <a:buNone/>
              <a:defRPr sz="3293"/>
            </a:pPr>
            <a:r>
              <a:t>まずは自分でやってみて、出来なかったらhomeworkというフォルダに答えを書きました。 それを見て、なぜ完了できないのかを見つけて</a:t>
            </a:r>
            <a:br/>
            <a:r>
              <a:t>ください。</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4000" y="3632200"/>
            <a:ext cx="8013700" cy="9246793"/>
          </a:xfrm>
          <a:prstGeom prst="rect">
            <a:avLst/>
          </a:prstGeom>
        </p:spPr>
      </p:pic>
      <p:sp>
        <p:nvSpPr>
          <p:cNvPr id="156" name="Raspberry Pi (3/3)"/>
          <p:cNvSpPr txBox="1"/>
          <p:nvPr>
            <p:ph type="title"/>
          </p:nvPr>
        </p:nvSpPr>
        <p:spPr>
          <a:prstGeom prst="rect">
            <a:avLst/>
          </a:prstGeom>
        </p:spPr>
        <p:txBody>
          <a:bodyPr/>
          <a:lstStyle/>
          <a:p>
            <a:pPr/>
            <a:r>
              <a:t>Raspberry Pi (3/3)</a:t>
            </a:r>
          </a:p>
        </p:txBody>
      </p:sp>
      <p:sp>
        <p:nvSpPr>
          <p:cNvPr id="157" name="今回は授業の始まりなので、Raspberry Pi について紹介したいと思います。 Raspberry Piではどの ようなプログラム環境が動作するのでしょうか？ このクラスは、Raspberry Pi と同様の環境を コンピューター内に作成します。…"/>
          <p:cNvSpPr txBox="1"/>
          <p:nvPr>
            <p:ph type="body" sz="half" idx="1"/>
          </p:nvPr>
        </p:nvSpPr>
        <p:spPr>
          <a:prstGeom prst="rect">
            <a:avLst/>
          </a:prstGeom>
        </p:spPr>
        <p:txBody>
          <a:bodyPr/>
          <a:lstStyle/>
          <a:p>
            <a:pPr>
              <a:buBlip>
                <a:blip r:embed="rId3"/>
              </a:buBlip>
            </a:pPr>
            <a:r>
              <a:t>今回は授業の始まりなので、Raspberry Pi について紹介したいと思います。 Raspberry Piではどの</a:t>
            </a:r>
            <a:br/>
            <a:r>
              <a:t>ようなプログラム環境が動作するのでしょうか？ このクラスは、Raspberry Pi と同様の環境を</a:t>
            </a:r>
            <a:br/>
            <a:r>
              <a:t>コンピューター内に作成します。</a:t>
            </a:r>
          </a:p>
          <a:p>
            <a:pPr>
              <a:buBlip>
                <a:blip r:embed="rId3"/>
              </a:buBlip>
            </a:pPr>
            <a:r>
              <a:t>顔認識ライブラリを使用して顔を認識しますが、</a:t>
            </a:r>
            <a:br/>
            <a:r>
              <a:t>これはやりがいがあって楽しいものです。</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パソコンは画像ではなくて行列形です、牛と馬が見えないですが、…"/>
          <p:cNvSpPr txBox="1"/>
          <p:nvPr>
            <p:ph type="body" sz="half" idx="1"/>
          </p:nvPr>
        </p:nvSpPr>
        <p:spPr>
          <a:prstGeom prst="rect">
            <a:avLst/>
          </a:prstGeom>
        </p:spPr>
        <p:txBody>
          <a:bodyPr anchor="t"/>
          <a:lstStyle/>
          <a:p>
            <a:pPr>
              <a:buBlip>
                <a:blip r:embed="rId2"/>
              </a:buBlip>
            </a:pPr>
            <a:r>
              <a:t>パソコンは画像ではなくて行列形です、牛と馬が見えないですが、</a:t>
            </a:r>
          </a:p>
          <a:p>
            <a:pPr>
              <a:buBlip>
                <a:blip r:embed="rId2"/>
              </a:buBlip>
            </a:pPr>
          </a:p>
          <a:p>
            <a:pPr>
              <a:buBlip>
                <a:blip r:embed="rId2"/>
              </a:buBlip>
            </a:pPr>
            <a:r>
              <a:t>読み取りが速く、正確で、忘れることがないです。</a:t>
            </a:r>
          </a:p>
          <a:p>
            <a:pPr>
              <a:buBlip>
                <a:blip r:embed="rId2"/>
              </a:buBlip>
            </a:pPr>
            <a:r>
              <a:t>認識方法は、パターンを認識し、人間が理解できる単語や文章に変換する数学的プロセスです。</a:t>
            </a:r>
          </a:p>
        </p:txBody>
      </p:sp>
      <p:pic>
        <p:nvPicPr>
          <p:cNvPr id="160"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3">
            <a:extLst/>
          </a:blip>
          <a:stretch>
            <a:fillRect/>
          </a:stretch>
        </p:blipFill>
        <p:spPr>
          <a:xfrm>
            <a:off x="15494000" y="3632200"/>
            <a:ext cx="8013701" cy="9246793"/>
          </a:xfrm>
          <a:prstGeom prst="rect">
            <a:avLst/>
          </a:prstGeom>
        </p:spPr>
      </p:pic>
      <p:sp>
        <p:nvSpPr>
          <p:cNvPr id="161" name="AIの基礎"/>
          <p:cNvSpPr txBox="1"/>
          <p:nvPr>
            <p:ph type="title"/>
          </p:nvPr>
        </p:nvSpPr>
        <p:spPr>
          <a:prstGeom prst="rect">
            <a:avLst/>
          </a:prstGeom>
        </p:spPr>
        <p:txBody>
          <a:bodyPr/>
          <a:lstStyle/>
          <a:p>
            <a:pPr/>
            <a:r>
              <a:t>AIの基礎</a:t>
            </a:r>
          </a:p>
        </p:txBody>
      </p:sp>
      <p:pic>
        <p:nvPicPr>
          <p:cNvPr id="162" name="banzai_kids_boy2.png" descr="banzai_kids_boy2.png"/>
          <p:cNvPicPr>
            <a:picLocks noChangeAspect="1"/>
          </p:cNvPicPr>
          <p:nvPr/>
        </p:nvPicPr>
        <p:blipFill>
          <a:blip r:embed="rId4">
            <a:extLst/>
          </a:blip>
          <a:stretch>
            <a:fillRect/>
          </a:stretch>
        </p:blipFill>
        <p:spPr>
          <a:xfrm>
            <a:off x="19410523" y="9481774"/>
            <a:ext cx="5080644" cy="7643770"/>
          </a:xfrm>
          <a:prstGeom prst="rect">
            <a:avLst/>
          </a:prstGeom>
          <a:ln w="12700">
            <a:miter lim="400000"/>
          </a:ln>
        </p:spPr>
      </p:pic>
      <p:sp>
        <p:nvSpPr>
          <p:cNvPr id="163" name="牛と馬"/>
          <p:cNvSpPr/>
          <p:nvPr/>
        </p:nvSpPr>
        <p:spPr>
          <a:xfrm>
            <a:off x="18598557" y="10551145"/>
            <a:ext cx="2095224" cy="1530276"/>
          </a:xfrm>
          <a:prstGeom prst="wedgeEllipseCallout">
            <a:avLst>
              <a:gd name="adj1" fmla="val 87026"/>
              <a:gd name="adj2" fmla="val 50030"/>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牛と馬</a:t>
            </a:r>
          </a:p>
        </p:txBody>
      </p:sp>
      <p:pic>
        <p:nvPicPr>
          <p:cNvPr id="164" name="IMG_5602.jpg" descr="IMG_5602.jpg"/>
          <p:cNvPicPr>
            <a:picLocks noChangeAspect="1"/>
          </p:cNvPicPr>
          <p:nvPr/>
        </p:nvPicPr>
        <p:blipFill>
          <a:blip r:embed="rId6">
            <a:extLst/>
          </a:blip>
          <a:srcRect l="25207" t="12807" r="406" b="12807"/>
          <a:stretch>
            <a:fillRect/>
          </a:stretch>
        </p:blipFill>
        <p:spPr>
          <a:xfrm>
            <a:off x="5653536" y="4621789"/>
            <a:ext cx="1421508" cy="1895344"/>
          </a:xfrm>
          <a:prstGeom prst="rect">
            <a:avLst/>
          </a:prstGeom>
          <a:ln w="12700">
            <a:miter lim="400000"/>
          </a:ln>
        </p:spPr>
      </p:pic>
      <p:pic>
        <p:nvPicPr>
          <p:cNvPr id="165" name="スクリーンショット 2023-05-24 10.11.57.png" descr="スクリーンショット 2023-05-24 10.11.57.png"/>
          <p:cNvPicPr>
            <a:picLocks noChangeAspect="1"/>
          </p:cNvPicPr>
          <p:nvPr/>
        </p:nvPicPr>
        <p:blipFill>
          <a:blip r:embed="rId7">
            <a:extLst/>
          </a:blip>
          <a:stretch>
            <a:fillRect/>
          </a:stretch>
        </p:blipFill>
        <p:spPr>
          <a:xfrm>
            <a:off x="8640980" y="4621789"/>
            <a:ext cx="2435517" cy="1895344"/>
          </a:xfrm>
          <a:prstGeom prst="rect">
            <a:avLst/>
          </a:prstGeom>
          <a:ln w="12700">
            <a:miter lim="400000"/>
          </a:ln>
        </p:spPr>
      </p:pic>
      <p:sp>
        <p:nvSpPr>
          <p:cNvPr id="166" name="矢印"/>
          <p:cNvSpPr/>
          <p:nvPr/>
        </p:nvSpPr>
        <p:spPr>
          <a:xfrm>
            <a:off x="7223011" y="4934460"/>
            <a:ext cx="1270001" cy="1270001"/>
          </a:xfrm>
          <a:prstGeom prst="rightArrow">
            <a:avLst>
              <a:gd name="adj1" fmla="val 32000"/>
              <a:gd name="adj2" fmla="val 64000"/>
            </a:avLst>
          </a:prstGeom>
          <a:blipFill>
            <a:blip r:embed="rId8"/>
          </a:blipFill>
          <a:ln w="12700">
            <a:miter lim="400000"/>
          </a:ln>
        </p:spPr>
        <p:txBody>
          <a:bodyPr lIns="50800" tIns="50800" rIns="50800" bIns="50800" anchor="ctr"/>
          <a:lstStyle/>
          <a:p>
            <a:pPr>
              <a:defRPr b="1" sz="3800">
                <a:solidFill>
                  <a:srgbClr val="F5F8EB"/>
                </a:solidFill>
              </a:defRPr>
            </a:pPr>
          </a:p>
        </p:txBody>
      </p:sp>
      <p:pic>
        <p:nvPicPr>
          <p:cNvPr id="167" name="スクリーンショット 2023-05-24 10.11.57.png" descr="スクリーンショット 2023-05-24 10.11.57.png"/>
          <p:cNvPicPr>
            <a:picLocks noChangeAspect="1"/>
          </p:cNvPicPr>
          <p:nvPr/>
        </p:nvPicPr>
        <p:blipFill>
          <a:blip r:embed="rId7">
            <a:extLst/>
          </a:blip>
          <a:stretch>
            <a:fillRect/>
          </a:stretch>
        </p:blipFill>
        <p:spPr>
          <a:xfrm>
            <a:off x="6640253" y="10696684"/>
            <a:ext cx="2435517" cy="1895344"/>
          </a:xfrm>
          <a:prstGeom prst="rect">
            <a:avLst/>
          </a:prstGeom>
          <a:ln w="12700">
            <a:miter lim="400000"/>
          </a:ln>
        </p:spPr>
      </p:pic>
      <p:pic>
        <p:nvPicPr>
          <p:cNvPr id="168" name="illustrain10-computer03.png" descr="illustrain10-computer03.png"/>
          <p:cNvPicPr>
            <a:picLocks noChangeAspect="1"/>
          </p:cNvPicPr>
          <p:nvPr/>
        </p:nvPicPr>
        <p:blipFill>
          <a:blip r:embed="rId9">
            <a:extLst/>
          </a:blip>
          <a:stretch>
            <a:fillRect/>
          </a:stretch>
        </p:blipFill>
        <p:spPr>
          <a:xfrm>
            <a:off x="12438125" y="10558216"/>
            <a:ext cx="2964229" cy="2964229"/>
          </a:xfrm>
          <a:prstGeom prst="rect">
            <a:avLst/>
          </a:prstGeom>
          <a:ln w="12700">
            <a:miter lim="400000"/>
          </a:ln>
        </p:spPr>
      </p:pic>
      <p:sp>
        <p:nvSpPr>
          <p:cNvPr id="169" name="牛と馬"/>
          <p:cNvSpPr/>
          <p:nvPr/>
        </p:nvSpPr>
        <p:spPr>
          <a:xfrm>
            <a:off x="13005513" y="9374821"/>
            <a:ext cx="2095223" cy="1530277"/>
          </a:xfrm>
          <a:prstGeom prst="wedgeEllipseCallout">
            <a:avLst>
              <a:gd name="adj1" fmla="val -4571"/>
              <a:gd name="adj2" fmla="val 93249"/>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牛と馬</a:t>
            </a:r>
          </a:p>
        </p:txBody>
      </p:sp>
      <p:pic>
        <p:nvPicPr>
          <p:cNvPr id="170" name="スクリーンショット 2023-05-24 10.11.57.png" descr="スクリーンショット 2023-05-24 10.11.57.png"/>
          <p:cNvPicPr>
            <a:picLocks noChangeAspect="1"/>
          </p:cNvPicPr>
          <p:nvPr/>
        </p:nvPicPr>
        <p:blipFill>
          <a:blip r:embed="rId7">
            <a:extLst/>
          </a:blip>
          <a:stretch>
            <a:fillRect/>
          </a:stretch>
        </p:blipFill>
        <p:spPr>
          <a:xfrm>
            <a:off x="10013997" y="10656477"/>
            <a:ext cx="1270001" cy="988328"/>
          </a:xfrm>
          <a:prstGeom prst="rect">
            <a:avLst/>
          </a:prstGeom>
          <a:ln w="12700">
            <a:miter lim="400000"/>
          </a:ln>
        </p:spPr>
      </p:pic>
      <p:pic>
        <p:nvPicPr>
          <p:cNvPr id="171" name="スクリーンショット 2023-05-24 10.11.57.png" descr="スクリーンショット 2023-05-24 10.11.57.png"/>
          <p:cNvPicPr>
            <a:picLocks noChangeAspect="1"/>
          </p:cNvPicPr>
          <p:nvPr/>
        </p:nvPicPr>
        <p:blipFill>
          <a:blip r:embed="rId7">
            <a:extLst/>
          </a:blip>
          <a:stretch>
            <a:fillRect/>
          </a:stretch>
        </p:blipFill>
        <p:spPr>
          <a:xfrm>
            <a:off x="10013997" y="11802439"/>
            <a:ext cx="1270001" cy="988328"/>
          </a:xfrm>
          <a:prstGeom prst="rect">
            <a:avLst/>
          </a:prstGeom>
          <a:ln w="12700">
            <a:miter lim="400000"/>
          </a:ln>
        </p:spPr>
      </p:pic>
      <p:sp>
        <p:nvSpPr>
          <p:cNvPr id="172" name="楕円"/>
          <p:cNvSpPr/>
          <p:nvPr/>
        </p:nvSpPr>
        <p:spPr>
          <a:xfrm>
            <a:off x="7933603" y="10741038"/>
            <a:ext cx="1142168" cy="1150961"/>
          </a:xfrm>
          <a:prstGeom prst="ellipse">
            <a:avLst/>
          </a:prstGeom>
          <a:blipFill>
            <a:blip r:embed="rId11"/>
          </a:blipFill>
          <a:ln w="12700">
            <a:miter lim="400000"/>
          </a:ln>
        </p:spPr>
        <p:txBody>
          <a:bodyPr lIns="50800" tIns="50800" rIns="50800" bIns="50800" anchor="ctr"/>
          <a:lstStyle/>
          <a:p>
            <a:pPr>
              <a:defRPr b="1" sz="3800">
                <a:solidFill>
                  <a:srgbClr val="F5F8EB"/>
                </a:solidFill>
              </a:defRPr>
            </a:pPr>
          </a:p>
        </p:txBody>
      </p:sp>
      <p:sp>
        <p:nvSpPr>
          <p:cNvPr id="173" name="う"/>
          <p:cNvSpPr/>
          <p:nvPr/>
        </p:nvSpPr>
        <p:spPr>
          <a:xfrm>
            <a:off x="9004410" y="10515641"/>
            <a:ext cx="1708656" cy="1270001"/>
          </a:xfrm>
          <a:prstGeom prst="rightArrow">
            <a:avLst>
              <a:gd name="adj1" fmla="val 32000"/>
              <a:gd name="adj2" fmla="val 64000"/>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う</a:t>
            </a:r>
          </a:p>
        </p:txBody>
      </p:sp>
      <p:sp>
        <p:nvSpPr>
          <p:cNvPr id="174" name="楕円"/>
          <p:cNvSpPr/>
          <p:nvPr/>
        </p:nvSpPr>
        <p:spPr>
          <a:xfrm>
            <a:off x="6855986" y="11464850"/>
            <a:ext cx="1142168" cy="1150962"/>
          </a:xfrm>
          <a:prstGeom prst="ellipse">
            <a:avLst/>
          </a:prstGeom>
          <a:blipFill>
            <a:blip r:embed="rId13"/>
          </a:blipFill>
          <a:ln w="12700">
            <a:miter lim="400000"/>
          </a:ln>
        </p:spPr>
        <p:txBody>
          <a:bodyPr lIns="50800" tIns="50800" rIns="50800" bIns="50800" anchor="ctr"/>
          <a:lstStyle/>
          <a:p>
            <a:pPr>
              <a:defRPr b="1" sz="3800">
                <a:solidFill>
                  <a:srgbClr val="F5F8EB"/>
                </a:solidFill>
              </a:defRPr>
            </a:pPr>
          </a:p>
        </p:txBody>
      </p:sp>
      <p:sp>
        <p:nvSpPr>
          <p:cNvPr id="175" name="矢印"/>
          <p:cNvSpPr/>
          <p:nvPr/>
        </p:nvSpPr>
        <p:spPr>
          <a:xfrm>
            <a:off x="7875480" y="11661602"/>
            <a:ext cx="2870995" cy="1270001"/>
          </a:xfrm>
          <a:prstGeom prst="rightArrow">
            <a:avLst>
              <a:gd name="adj1" fmla="val 32000"/>
              <a:gd name="adj2" fmla="val 64000"/>
            </a:avLst>
          </a:prstGeom>
          <a:blipFill>
            <a:blip r:embed="rId14"/>
          </a:blipFill>
          <a:ln w="12700">
            <a:miter lim="400000"/>
          </a:ln>
        </p:spPr>
        <p:txBody>
          <a:bodyPr lIns="50800" tIns="50800" rIns="50800" bIns="50800" anchor="ctr"/>
          <a:lstStyle/>
          <a:p>
            <a:pPr>
              <a:defRPr b="1" sz="3800">
                <a:solidFill>
                  <a:srgbClr val="F5F8EB"/>
                </a:solidFill>
              </a:defRPr>
            </a:pPr>
          </a:p>
        </p:txBody>
      </p:sp>
      <p:sp>
        <p:nvSpPr>
          <p:cNvPr id="176" name="馬ﾊﾟﾀｰﾝ"/>
          <p:cNvSpPr txBox="1"/>
          <p:nvPr/>
        </p:nvSpPr>
        <p:spPr>
          <a:xfrm>
            <a:off x="11203252" y="11078393"/>
            <a:ext cx="1403351" cy="476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馬ﾊﾟﾀｰﾝ</a:t>
            </a:r>
          </a:p>
        </p:txBody>
      </p:sp>
      <p:sp>
        <p:nvSpPr>
          <p:cNvPr id="177" name="牛ﾊﾟﾀｰﾝ"/>
          <p:cNvSpPr txBox="1"/>
          <p:nvPr/>
        </p:nvSpPr>
        <p:spPr>
          <a:xfrm>
            <a:off x="11203252" y="12058478"/>
            <a:ext cx="1403351" cy="476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牛ﾊﾟﾀｰﾝ</a:t>
            </a:r>
          </a:p>
        </p:txBody>
      </p:sp>
      <p:sp>
        <p:nvSpPr>
          <p:cNvPr id="178" name="コールアウト"/>
          <p:cNvSpPr/>
          <p:nvPr/>
        </p:nvSpPr>
        <p:spPr>
          <a:xfrm>
            <a:off x="2074989" y="10819848"/>
            <a:ext cx="8647113" cy="1649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8" y="0"/>
                </a:moveTo>
                <a:cubicBezTo>
                  <a:pt x="169" y="0"/>
                  <a:pt x="0" y="887"/>
                  <a:pt x="0" y="1981"/>
                </a:cubicBezTo>
                <a:lnTo>
                  <a:pt x="0" y="19619"/>
                </a:lnTo>
                <a:cubicBezTo>
                  <a:pt x="0" y="20713"/>
                  <a:pt x="169" y="21600"/>
                  <a:pt x="378" y="21600"/>
                </a:cubicBezTo>
                <a:lnTo>
                  <a:pt x="7921" y="21600"/>
                </a:lnTo>
                <a:cubicBezTo>
                  <a:pt x="7981" y="21600"/>
                  <a:pt x="8036" y="21508"/>
                  <a:pt x="8087" y="21376"/>
                </a:cubicBezTo>
                <a:lnTo>
                  <a:pt x="21600" y="19723"/>
                </a:lnTo>
                <a:lnTo>
                  <a:pt x="8299" y="17893"/>
                </a:lnTo>
                <a:lnTo>
                  <a:pt x="8299" y="1981"/>
                </a:lnTo>
                <a:cubicBezTo>
                  <a:pt x="8299" y="887"/>
                  <a:pt x="8130" y="0"/>
                  <a:pt x="7921" y="0"/>
                </a:cubicBezTo>
                <a:lnTo>
                  <a:pt x="378" y="0"/>
                </a:lnTo>
                <a:close/>
              </a:path>
            </a:pathLst>
          </a:custGeom>
          <a:blipFill>
            <a:blip r:embed="rId15"/>
          </a:blipFill>
          <a:ln w="12700">
            <a:miter lim="400000"/>
          </a:ln>
        </p:spPr>
        <p:txBody>
          <a:bodyPr lIns="50800" tIns="50800" rIns="50800" bIns="50800" anchor="ctr"/>
          <a:lstStyle/>
          <a:p>
            <a:pPr>
              <a:defRPr b="1" sz="3800">
                <a:solidFill>
                  <a:srgbClr val="F5F8EB"/>
                </a:solidFill>
              </a:defRPr>
            </a:pPr>
          </a:p>
        </p:txBody>
      </p:sp>
      <p:sp>
        <p:nvSpPr>
          <p:cNvPr id="179" name="モデル、 エンコード"/>
          <p:cNvSpPr/>
          <p:nvPr/>
        </p:nvSpPr>
        <p:spPr>
          <a:xfrm>
            <a:off x="2026627" y="10822030"/>
            <a:ext cx="8884842" cy="1619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8174" y="21600"/>
                </a:lnTo>
                <a:lnTo>
                  <a:pt x="8174" y="6395"/>
                </a:lnTo>
                <a:lnTo>
                  <a:pt x="21600" y="4294"/>
                </a:lnTo>
                <a:lnTo>
                  <a:pt x="8174" y="2197"/>
                </a:lnTo>
                <a:lnTo>
                  <a:pt x="8174" y="0"/>
                </a:lnTo>
                <a:lnTo>
                  <a:pt x="0" y="0"/>
                </a:lnTo>
                <a:close/>
              </a:path>
            </a:pathLst>
          </a:cu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3800">
                <a:solidFill>
                  <a:srgbClr val="F5F8EB"/>
                </a:solidFill>
              </a:defRPr>
            </a:pPr>
            <a:r>
              <a:t>モデル、</a:t>
            </a:r>
            <a:br/>
            <a:r>
              <a:t>エンコード</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7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1"/>
      <p:bldP build="whole" bldLvl="1" animBg="1" rev="0" advAuto="0" spid="179"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ython v3.7.9準備 (1/3)"/>
          <p:cNvSpPr txBox="1"/>
          <p:nvPr>
            <p:ph type="title"/>
          </p:nvPr>
        </p:nvSpPr>
        <p:spPr>
          <a:prstGeom prst="rect">
            <a:avLst/>
          </a:prstGeom>
        </p:spPr>
        <p:txBody>
          <a:bodyPr/>
          <a:lstStyle/>
          <a:p>
            <a:pPr/>
            <a:r>
              <a:t>Python v3.7.9準備 (1/3)</a:t>
            </a:r>
          </a:p>
        </p:txBody>
      </p:sp>
      <p:sp>
        <p:nvSpPr>
          <p:cNvPr id="182" name="エンジンでPython Downloadを実行してください…"/>
          <p:cNvSpPr txBox="1"/>
          <p:nvPr>
            <p:ph type="body" idx="1"/>
          </p:nvPr>
        </p:nvSpPr>
        <p:spPr>
          <a:prstGeom prst="rect">
            <a:avLst/>
          </a:prstGeom>
        </p:spPr>
        <p:txBody>
          <a:bodyPr anchor="t"/>
          <a:lstStyle/>
          <a:p>
            <a:pPr>
              <a:buBlip>
                <a:blip r:embed="rId2"/>
              </a:buBlip>
            </a:pPr>
            <a:r>
              <a:t>エンジンでPython Downloadを実行してください</a:t>
            </a:r>
          </a:p>
          <a:p>
            <a:pPr>
              <a:buBlip>
                <a:blip r:embed="rId2"/>
              </a:buBlip>
            </a:pPr>
          </a:p>
          <a:p>
            <a:pPr>
              <a:buBlip>
                <a:blip r:embed="rId2"/>
              </a:buBlip>
            </a:pPr>
            <a:r>
              <a:t>Pythonをダウンロードします。</a:t>
            </a:r>
          </a:p>
          <a:p>
            <a:pPr>
              <a:buBlip>
                <a:blip r:embed="rId2"/>
              </a:buBlip>
            </a:pPr>
            <a:r>
              <a:t>Pythonをインストール</a:t>
            </a:r>
          </a:p>
        </p:txBody>
      </p:sp>
      <p:pic>
        <p:nvPicPr>
          <p:cNvPr id="183" name="スクリーンショット 2023-05-24 10.43.26.png" descr="スクリーンショット 2023-05-24 10.43.26.png"/>
          <p:cNvPicPr>
            <a:picLocks noChangeAspect="1"/>
          </p:cNvPicPr>
          <p:nvPr/>
        </p:nvPicPr>
        <p:blipFill>
          <a:blip r:embed="rId3">
            <a:extLst/>
          </a:blip>
          <a:stretch>
            <a:fillRect/>
          </a:stretch>
        </p:blipFill>
        <p:spPr>
          <a:xfrm>
            <a:off x="2024131" y="4764925"/>
            <a:ext cx="7747001" cy="1943101"/>
          </a:xfrm>
          <a:prstGeom prst="rect">
            <a:avLst/>
          </a:prstGeom>
          <a:ln w="12700">
            <a:miter lim="400000"/>
          </a:ln>
        </p:spPr>
      </p:pic>
      <p:sp>
        <p:nvSpPr>
          <p:cNvPr id="184" name="https://www.python.org/downloads/"/>
          <p:cNvSpPr txBox="1"/>
          <p:nvPr/>
        </p:nvSpPr>
        <p:spPr>
          <a:xfrm>
            <a:off x="10203318" y="5317375"/>
            <a:ext cx="987120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https://www.python.org/downloads/</a:t>
            </a:r>
          </a:p>
        </p:txBody>
      </p:sp>
      <p:pic>
        <p:nvPicPr>
          <p:cNvPr id="185" name="スクリーンショット 2023-05-24 11.56.36.png" descr="スクリーンショット 2023-05-24 11.56.36.png"/>
          <p:cNvPicPr>
            <a:picLocks noChangeAspect="1"/>
          </p:cNvPicPr>
          <p:nvPr/>
        </p:nvPicPr>
        <p:blipFill>
          <a:blip r:embed="rId4">
            <a:extLst/>
          </a:blip>
          <a:srcRect l="0" t="53610" r="39176" b="26690"/>
          <a:stretch>
            <a:fillRect/>
          </a:stretch>
        </p:blipFill>
        <p:spPr>
          <a:xfrm>
            <a:off x="12704406" y="7485437"/>
            <a:ext cx="8682450" cy="958203"/>
          </a:xfrm>
          <a:prstGeom prst="rect">
            <a:avLst/>
          </a:prstGeom>
          <a:ln w="12700">
            <a:miter lim="400000"/>
          </a:ln>
        </p:spPr>
      </p:pic>
      <p:pic>
        <p:nvPicPr>
          <p:cNvPr id="186" name="スクリーンショット 2023-05-29 10.04.09.png" descr="スクリーンショット 2023-05-29 10.04.09.png"/>
          <p:cNvPicPr>
            <a:picLocks noChangeAspect="1"/>
          </p:cNvPicPr>
          <p:nvPr/>
        </p:nvPicPr>
        <p:blipFill>
          <a:blip r:embed="rId5">
            <a:extLst/>
          </a:blip>
          <a:stretch>
            <a:fillRect/>
          </a:stretch>
        </p:blipFill>
        <p:spPr>
          <a:xfrm>
            <a:off x="10503925" y="8835703"/>
            <a:ext cx="6930382" cy="426911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ython v3.7.9準備 (2/3)"/>
          <p:cNvSpPr txBox="1"/>
          <p:nvPr>
            <p:ph type="title"/>
          </p:nvPr>
        </p:nvSpPr>
        <p:spPr>
          <a:prstGeom prst="rect">
            <a:avLst/>
          </a:prstGeom>
        </p:spPr>
        <p:txBody>
          <a:bodyPr/>
          <a:lstStyle/>
          <a:p>
            <a:pPr/>
            <a:r>
              <a:t>Python v3.7.9準備 (2/3)</a:t>
            </a:r>
          </a:p>
        </p:txBody>
      </p:sp>
      <p:sp>
        <p:nvSpPr>
          <p:cNvPr id="189" name="Add Python 3.7 to Path をチェックしてインストールしてください。"/>
          <p:cNvSpPr txBox="1"/>
          <p:nvPr>
            <p:ph type="body" idx="1"/>
          </p:nvPr>
        </p:nvSpPr>
        <p:spPr>
          <a:prstGeom prst="rect">
            <a:avLst/>
          </a:prstGeom>
        </p:spPr>
        <p:txBody>
          <a:bodyPr anchor="t"/>
          <a:lstStyle>
            <a:lvl1pPr>
              <a:buBlip>
                <a:blip r:embed="rId2"/>
              </a:buBlip>
            </a:lvl1pPr>
          </a:lstStyle>
          <a:p>
            <a:pPr/>
            <a:r>
              <a:t>Add Python 3.7 to Path をチェックしてインストールしてください。</a:t>
            </a:r>
          </a:p>
        </p:txBody>
      </p:sp>
      <p:pic>
        <p:nvPicPr>
          <p:cNvPr id="190" name="スクリーンショット 2023-05-29 10.04.26.png" descr="スクリーンショット 2023-05-29 10.04.26.png"/>
          <p:cNvPicPr>
            <a:picLocks noChangeAspect="1"/>
          </p:cNvPicPr>
          <p:nvPr/>
        </p:nvPicPr>
        <p:blipFill>
          <a:blip r:embed="rId3">
            <a:extLst/>
          </a:blip>
          <a:stretch>
            <a:fillRect/>
          </a:stretch>
        </p:blipFill>
        <p:spPr>
          <a:xfrm>
            <a:off x="4370524" y="5116626"/>
            <a:ext cx="5363170" cy="926015"/>
          </a:xfrm>
          <a:prstGeom prst="rect">
            <a:avLst/>
          </a:prstGeom>
          <a:ln w="12700">
            <a:miter lim="400000"/>
          </a:ln>
        </p:spPr>
      </p:pic>
      <p:pic>
        <p:nvPicPr>
          <p:cNvPr id="191" name="スクリーンショット 2023-05-29 10.05.05.png" descr="スクリーンショット 2023-05-29 10.05.05.png"/>
          <p:cNvPicPr>
            <a:picLocks noChangeAspect="1"/>
          </p:cNvPicPr>
          <p:nvPr/>
        </p:nvPicPr>
        <p:blipFill>
          <a:blip r:embed="rId4">
            <a:extLst/>
          </a:blip>
          <a:stretch>
            <a:fillRect/>
          </a:stretch>
        </p:blipFill>
        <p:spPr>
          <a:xfrm>
            <a:off x="13207291" y="6319929"/>
            <a:ext cx="10220641" cy="6267568"/>
          </a:xfrm>
          <a:prstGeom prst="rect">
            <a:avLst/>
          </a:prstGeom>
          <a:ln w="12700">
            <a:miter lim="400000"/>
          </a:ln>
        </p:spPr>
      </p:pic>
      <p:pic>
        <p:nvPicPr>
          <p:cNvPr id="192" name="スクリーンショット 2023-05-29 10.04.09.png" descr="スクリーンショット 2023-05-29 10.04.09.png"/>
          <p:cNvPicPr>
            <a:picLocks noChangeAspect="1"/>
          </p:cNvPicPr>
          <p:nvPr/>
        </p:nvPicPr>
        <p:blipFill>
          <a:blip r:embed="rId5">
            <a:extLst/>
          </a:blip>
          <a:stretch>
            <a:fillRect/>
          </a:stretch>
        </p:blipFill>
        <p:spPr>
          <a:xfrm>
            <a:off x="1360640" y="6319929"/>
            <a:ext cx="10174622" cy="6267568"/>
          </a:xfrm>
          <a:prstGeom prst="rect">
            <a:avLst/>
          </a:prstGeom>
          <a:ln w="12700">
            <a:miter lim="400000"/>
          </a:ln>
        </p:spPr>
      </p:pic>
      <p:sp>
        <p:nvSpPr>
          <p:cNvPr id="193" name="1"/>
          <p:cNvSpPr/>
          <p:nvPr/>
        </p:nvSpPr>
        <p:spPr>
          <a:xfrm rot="18900000">
            <a:off x="3256063" y="12021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194" name="2"/>
          <p:cNvSpPr/>
          <p:nvPr/>
        </p:nvSpPr>
        <p:spPr>
          <a:xfrm rot="18900000">
            <a:off x="3871354" y="8455752"/>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
        <p:nvSpPr>
          <p:cNvPr id="195" name="3"/>
          <p:cNvSpPr/>
          <p:nvPr/>
        </p:nvSpPr>
        <p:spPr>
          <a:xfrm rot="18900000">
            <a:off x="21266698" y="12021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3</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ython v3.7.9準備 (2/3) (Mac)"/>
          <p:cNvSpPr txBox="1"/>
          <p:nvPr>
            <p:ph type="title"/>
          </p:nvPr>
        </p:nvSpPr>
        <p:spPr>
          <a:prstGeom prst="rect">
            <a:avLst/>
          </a:prstGeom>
        </p:spPr>
        <p:txBody>
          <a:bodyPr/>
          <a:lstStyle/>
          <a:p>
            <a:pPr/>
            <a:r>
              <a:t>Python v3.7.9準備 (2/3) (Mac)</a:t>
            </a:r>
          </a:p>
        </p:txBody>
      </p:sp>
      <p:sp>
        <p:nvSpPr>
          <p:cNvPr id="198" name="手順"/>
          <p:cNvSpPr txBox="1"/>
          <p:nvPr>
            <p:ph type="body" idx="1"/>
          </p:nvPr>
        </p:nvSpPr>
        <p:spPr>
          <a:prstGeom prst="rect">
            <a:avLst/>
          </a:prstGeom>
        </p:spPr>
        <p:txBody>
          <a:bodyPr anchor="t"/>
          <a:lstStyle>
            <a:lvl1pPr>
              <a:buBlip>
                <a:blip r:embed="rId2"/>
              </a:buBlip>
            </a:lvl1pPr>
          </a:lstStyle>
          <a:p>
            <a:pPr/>
            <a:r>
              <a:t>手順</a:t>
            </a:r>
          </a:p>
        </p:txBody>
      </p:sp>
      <p:pic>
        <p:nvPicPr>
          <p:cNvPr id="199" name="スクリーンショット 2023-05-24 11.18.19.png" descr="スクリーンショット 2023-05-24 11.18.19.png"/>
          <p:cNvPicPr>
            <a:picLocks noChangeAspect="1"/>
          </p:cNvPicPr>
          <p:nvPr/>
        </p:nvPicPr>
        <p:blipFill>
          <a:blip r:embed="rId3">
            <a:extLst/>
          </a:blip>
          <a:stretch>
            <a:fillRect/>
          </a:stretch>
        </p:blipFill>
        <p:spPr>
          <a:xfrm>
            <a:off x="1455433" y="3063032"/>
            <a:ext cx="6793585" cy="4882207"/>
          </a:xfrm>
          <a:prstGeom prst="rect">
            <a:avLst/>
          </a:prstGeom>
          <a:ln w="12700">
            <a:miter lim="400000"/>
          </a:ln>
        </p:spPr>
      </p:pic>
      <p:pic>
        <p:nvPicPr>
          <p:cNvPr id="200" name="スクリーンショット 2023-05-24 11.18.31.png" descr="スクリーンショット 2023-05-24 11.18.31.png"/>
          <p:cNvPicPr>
            <a:picLocks noChangeAspect="1"/>
          </p:cNvPicPr>
          <p:nvPr/>
        </p:nvPicPr>
        <p:blipFill>
          <a:blip r:embed="rId4">
            <a:extLst/>
          </a:blip>
          <a:stretch>
            <a:fillRect/>
          </a:stretch>
        </p:blipFill>
        <p:spPr>
          <a:xfrm>
            <a:off x="8948026" y="3063032"/>
            <a:ext cx="6808818" cy="4882207"/>
          </a:xfrm>
          <a:prstGeom prst="rect">
            <a:avLst/>
          </a:prstGeom>
          <a:ln w="12700">
            <a:miter lim="400000"/>
          </a:ln>
        </p:spPr>
      </p:pic>
      <p:pic>
        <p:nvPicPr>
          <p:cNvPr id="201" name="スクリーンショット 2023-05-24 11.18.44.png" descr="スクリーンショット 2023-05-24 11.18.44.png"/>
          <p:cNvPicPr>
            <a:picLocks noChangeAspect="1"/>
          </p:cNvPicPr>
          <p:nvPr/>
        </p:nvPicPr>
        <p:blipFill>
          <a:blip r:embed="rId5">
            <a:extLst/>
          </a:blip>
          <a:stretch>
            <a:fillRect/>
          </a:stretch>
        </p:blipFill>
        <p:spPr>
          <a:xfrm>
            <a:off x="16455851" y="4342085"/>
            <a:ext cx="6489701" cy="2324101"/>
          </a:xfrm>
          <a:prstGeom prst="rect">
            <a:avLst/>
          </a:prstGeom>
          <a:ln w="12700">
            <a:miter lim="400000"/>
          </a:ln>
        </p:spPr>
      </p:pic>
      <p:pic>
        <p:nvPicPr>
          <p:cNvPr id="202" name="スクリーンショット 2023-05-24 11.18.56.png" descr="スクリーンショット 2023-05-24 11.18.56.png"/>
          <p:cNvPicPr>
            <a:picLocks noChangeAspect="1"/>
          </p:cNvPicPr>
          <p:nvPr/>
        </p:nvPicPr>
        <p:blipFill>
          <a:blip r:embed="rId6">
            <a:extLst/>
          </a:blip>
          <a:stretch>
            <a:fillRect/>
          </a:stretch>
        </p:blipFill>
        <p:spPr>
          <a:xfrm>
            <a:off x="1434681" y="8023771"/>
            <a:ext cx="6835089" cy="4882207"/>
          </a:xfrm>
          <a:prstGeom prst="rect">
            <a:avLst/>
          </a:prstGeom>
          <a:ln w="12700">
            <a:miter lim="400000"/>
          </a:ln>
        </p:spPr>
      </p:pic>
      <p:pic>
        <p:nvPicPr>
          <p:cNvPr id="203" name="スクリーンショット 2023-05-24 11.19.27.png" descr="スクリーンショット 2023-05-24 11.19.27.png"/>
          <p:cNvPicPr>
            <a:picLocks noChangeAspect="1"/>
          </p:cNvPicPr>
          <p:nvPr/>
        </p:nvPicPr>
        <p:blipFill>
          <a:blip r:embed="rId7">
            <a:extLst/>
          </a:blip>
          <a:stretch>
            <a:fillRect/>
          </a:stretch>
        </p:blipFill>
        <p:spPr>
          <a:xfrm>
            <a:off x="8953500" y="8017421"/>
            <a:ext cx="6797870" cy="4882207"/>
          </a:xfrm>
          <a:prstGeom prst="rect">
            <a:avLst/>
          </a:prstGeom>
          <a:ln w="12700">
            <a:miter lim="400000"/>
          </a:ln>
        </p:spPr>
      </p:pic>
      <p:sp>
        <p:nvSpPr>
          <p:cNvPr id="204" name="1️⃣"/>
          <p:cNvSpPr txBox="1"/>
          <p:nvPr/>
        </p:nvSpPr>
        <p:spPr>
          <a:xfrm>
            <a:off x="2163461" y="3056682"/>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5" name="2️⃣"/>
          <p:cNvSpPr txBox="1"/>
          <p:nvPr/>
        </p:nvSpPr>
        <p:spPr>
          <a:xfrm>
            <a:off x="9826042" y="3056682"/>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06" name="3️⃣"/>
          <p:cNvSpPr txBox="1"/>
          <p:nvPr/>
        </p:nvSpPr>
        <p:spPr>
          <a:xfrm>
            <a:off x="16665899" y="3595284"/>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a:t>
            </a:r>
          </a:p>
        </p:txBody>
      </p:sp>
      <p:sp>
        <p:nvSpPr>
          <p:cNvPr id="207" name="4️⃣"/>
          <p:cNvSpPr txBox="1"/>
          <p:nvPr/>
        </p:nvSpPr>
        <p:spPr>
          <a:xfrm>
            <a:off x="2163461" y="8073978"/>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208" name="5️⃣"/>
          <p:cNvSpPr txBox="1"/>
          <p:nvPr/>
        </p:nvSpPr>
        <p:spPr>
          <a:xfrm>
            <a:off x="9826042" y="8073978"/>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209" name="矢印"/>
          <p:cNvSpPr/>
          <p:nvPr/>
        </p:nvSpPr>
        <p:spPr>
          <a:xfrm rot="18900000">
            <a:off x="7097706" y="7509159"/>
            <a:ext cx="834079" cy="796770"/>
          </a:xfrm>
          <a:prstGeom prst="rightArrow">
            <a:avLst>
              <a:gd name="adj1" fmla="val 32000"/>
              <a:gd name="adj2" fmla="val 66997"/>
            </a:avLst>
          </a:prstGeom>
          <a:blipFill>
            <a:blip r:embed="rId8"/>
          </a:blipFill>
          <a:ln w="12700">
            <a:miter lim="400000"/>
          </a:ln>
        </p:spPr>
        <p:txBody>
          <a:bodyPr lIns="50800" tIns="50800" rIns="50800" bIns="50800" anchor="ctr"/>
          <a:lstStyle/>
          <a:p>
            <a:pPr>
              <a:defRPr b="1" sz="3800">
                <a:solidFill>
                  <a:srgbClr val="F5F8EB"/>
                </a:solidFill>
              </a:defRPr>
            </a:pPr>
          </a:p>
        </p:txBody>
      </p:sp>
      <p:sp>
        <p:nvSpPr>
          <p:cNvPr id="210" name="矢印"/>
          <p:cNvSpPr/>
          <p:nvPr/>
        </p:nvSpPr>
        <p:spPr>
          <a:xfrm rot="18900000">
            <a:off x="14491106" y="7509159"/>
            <a:ext cx="834079" cy="796770"/>
          </a:xfrm>
          <a:prstGeom prst="rightArrow">
            <a:avLst>
              <a:gd name="adj1" fmla="val 32000"/>
              <a:gd name="adj2" fmla="val 66997"/>
            </a:avLst>
          </a:prstGeom>
          <a:blipFill>
            <a:blip r:embed="rId9"/>
          </a:blipFill>
          <a:ln w="12700">
            <a:miter lim="400000"/>
          </a:ln>
        </p:spPr>
        <p:txBody>
          <a:bodyPr lIns="50800" tIns="50800" rIns="50800" bIns="50800" anchor="ctr"/>
          <a:lstStyle/>
          <a:p>
            <a:pPr>
              <a:defRPr b="1" sz="3800">
                <a:solidFill>
                  <a:srgbClr val="F5F8EB"/>
                </a:solidFill>
              </a:defRPr>
            </a:pPr>
          </a:p>
        </p:txBody>
      </p:sp>
      <p:sp>
        <p:nvSpPr>
          <p:cNvPr id="211" name="矢印"/>
          <p:cNvSpPr/>
          <p:nvPr/>
        </p:nvSpPr>
        <p:spPr>
          <a:xfrm rot="18900000">
            <a:off x="21671233" y="6111048"/>
            <a:ext cx="834079" cy="796770"/>
          </a:xfrm>
          <a:prstGeom prst="rightArrow">
            <a:avLst>
              <a:gd name="adj1" fmla="val 32000"/>
              <a:gd name="adj2" fmla="val 66997"/>
            </a:avLst>
          </a:prstGeom>
          <a:blipFill>
            <a:blip r:embed="rId10"/>
          </a:blipFill>
          <a:ln w="12700">
            <a:miter lim="400000"/>
          </a:ln>
        </p:spPr>
        <p:txBody>
          <a:bodyPr lIns="50800" tIns="50800" rIns="50800" bIns="50800" anchor="ctr"/>
          <a:lstStyle/>
          <a:p>
            <a:pPr>
              <a:defRPr b="1" sz="3800">
                <a:solidFill>
                  <a:srgbClr val="F5F8EB"/>
                </a:solidFill>
              </a:defRPr>
            </a:pPr>
          </a:p>
        </p:txBody>
      </p:sp>
      <p:sp>
        <p:nvSpPr>
          <p:cNvPr id="212" name="矢印"/>
          <p:cNvSpPr/>
          <p:nvPr/>
        </p:nvSpPr>
        <p:spPr>
          <a:xfrm rot="18900000">
            <a:off x="6813344" y="12520528"/>
            <a:ext cx="834079" cy="796771"/>
          </a:xfrm>
          <a:prstGeom prst="rightArrow">
            <a:avLst>
              <a:gd name="adj1" fmla="val 32000"/>
              <a:gd name="adj2" fmla="val 66997"/>
            </a:avLst>
          </a:prstGeom>
          <a:blipFill>
            <a:blip r:embed="rId11"/>
          </a:blipFill>
          <a:ln w="12700">
            <a:miter lim="400000"/>
          </a:ln>
        </p:spPr>
        <p:txBody>
          <a:bodyPr lIns="50800" tIns="50800" rIns="50800" bIns="50800" anchor="ctr"/>
          <a:lstStyle/>
          <a:p>
            <a:pPr>
              <a:defRPr b="1" sz="3800">
                <a:solidFill>
                  <a:srgbClr val="F5F8EB"/>
                </a:solidFill>
              </a:defRPr>
            </a:pPr>
          </a:p>
        </p:txBody>
      </p:sp>
      <p:sp>
        <p:nvSpPr>
          <p:cNvPr id="213" name="矢印"/>
          <p:cNvSpPr/>
          <p:nvPr/>
        </p:nvSpPr>
        <p:spPr>
          <a:xfrm rot="18900000">
            <a:off x="14491106" y="12520528"/>
            <a:ext cx="834079" cy="796771"/>
          </a:xfrm>
          <a:prstGeom prst="rightArrow">
            <a:avLst>
              <a:gd name="adj1" fmla="val 32000"/>
              <a:gd name="adj2" fmla="val 66997"/>
            </a:avLst>
          </a:prstGeom>
          <a:blipFill>
            <a:blip r:embed="rId12"/>
          </a:blipFill>
          <a:ln w="12700">
            <a:miter lim="400000"/>
          </a:ln>
        </p:spPr>
        <p:txBody>
          <a:bodyPr lIns="50800" tIns="50800" rIns="50800" bIns="50800" anchor="ctr"/>
          <a:lstStyle/>
          <a:p>
            <a:pPr>
              <a:defRPr b="1" sz="3800">
                <a:solidFill>
                  <a:srgbClr val="F5F8EB"/>
                </a:solidFill>
              </a:defRPr>
            </a:pPr>
          </a:p>
        </p:txBody>
      </p:sp>
      <p:sp>
        <p:nvSpPr>
          <p:cNvPr id="214" name="自分のパソコンで実行希望の方"/>
          <p:cNvSpPr txBox="1"/>
          <p:nvPr/>
        </p:nvSpPr>
        <p:spPr>
          <a:xfrm>
            <a:off x="1244766" y="2400300"/>
            <a:ext cx="6870701" cy="584200"/>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F5F8EB"/>
                </a:solidFill>
              </a:defRPr>
            </a:lvl1pPr>
          </a:lstStyle>
          <a:p>
            <a:pPr/>
            <a:r>
              <a:t>自分のパソコンで実行希望の方</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